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5"/>
  </p:notesMasterIdLst>
  <p:handoutMasterIdLst>
    <p:handoutMasterId r:id="rId36"/>
  </p:handoutMasterIdLst>
  <p:sldIdLst>
    <p:sldId id="308" r:id="rId2"/>
    <p:sldId id="311" r:id="rId3"/>
    <p:sldId id="304" r:id="rId4"/>
    <p:sldId id="312" r:id="rId5"/>
    <p:sldId id="310" r:id="rId6"/>
    <p:sldId id="309" r:id="rId7"/>
    <p:sldId id="268" r:id="rId8"/>
    <p:sldId id="264" r:id="rId9"/>
    <p:sldId id="270" r:id="rId10"/>
    <p:sldId id="274" r:id="rId11"/>
    <p:sldId id="275" r:id="rId12"/>
    <p:sldId id="271" r:id="rId13"/>
    <p:sldId id="272" r:id="rId14"/>
    <p:sldId id="273" r:id="rId15"/>
    <p:sldId id="276" r:id="rId16"/>
    <p:sldId id="294" r:id="rId17"/>
    <p:sldId id="295" r:id="rId18"/>
    <p:sldId id="26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269" r:id="rId28"/>
    <p:sldId id="277" r:id="rId29"/>
    <p:sldId id="278" r:id="rId30"/>
    <p:sldId id="279" r:id="rId31"/>
    <p:sldId id="280" r:id="rId32"/>
    <p:sldId id="281" r:id="rId33"/>
    <p:sldId id="313" r:id="rId34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F00"/>
    <a:srgbClr val="D2AA00"/>
    <a:srgbClr val="E66300"/>
    <a:srgbClr val="D2C8FE"/>
    <a:srgbClr val="EAC466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howGuides="1">
      <p:cViewPr varScale="1">
        <p:scale>
          <a:sx n="103" d="100"/>
          <a:sy n="103" d="100"/>
        </p:scale>
        <p:origin x="144" y="216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howGuides="1">
      <p:cViewPr varScale="1">
        <p:scale>
          <a:sx n="59" d="100"/>
          <a:sy n="59" d="100"/>
        </p:scale>
        <p:origin x="2995" y="67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waiian\Desktop\breed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awaiian\Desktop\breed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Accuracy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train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breed!$B$2:$B$31</c:f>
              <c:numCache>
                <c:formatCode>General</c:formatCode>
                <c:ptCount val="30"/>
                <c:pt idx="0">
                  <c:v>0.57097911834716797</c:v>
                </c:pt>
                <c:pt idx="1">
                  <c:v>0.63762146234512296</c:v>
                </c:pt>
                <c:pt idx="2">
                  <c:v>0.65940231084823597</c:v>
                </c:pt>
                <c:pt idx="3">
                  <c:v>0.67320215702056796</c:v>
                </c:pt>
                <c:pt idx="4">
                  <c:v>0.68254375457763605</c:v>
                </c:pt>
                <c:pt idx="5">
                  <c:v>0.68960154056548995</c:v>
                </c:pt>
                <c:pt idx="6">
                  <c:v>0.69362246990203802</c:v>
                </c:pt>
                <c:pt idx="7">
                  <c:v>0.69974488019943204</c:v>
                </c:pt>
                <c:pt idx="8">
                  <c:v>0.703607857227325</c:v>
                </c:pt>
                <c:pt idx="9">
                  <c:v>0.70655977725982599</c:v>
                </c:pt>
                <c:pt idx="10">
                  <c:v>0.70779883861541704</c:v>
                </c:pt>
                <c:pt idx="11">
                  <c:v>0.71184402704238803</c:v>
                </c:pt>
                <c:pt idx="12">
                  <c:v>0.71362972259521396</c:v>
                </c:pt>
                <c:pt idx="13">
                  <c:v>0.71525752544402998</c:v>
                </c:pt>
                <c:pt idx="14">
                  <c:v>0.71571916341781605</c:v>
                </c:pt>
                <c:pt idx="15">
                  <c:v>0.718428075313568</c:v>
                </c:pt>
                <c:pt idx="16">
                  <c:v>0.72148931026458696</c:v>
                </c:pt>
                <c:pt idx="17">
                  <c:v>0.72299563884735096</c:v>
                </c:pt>
                <c:pt idx="18">
                  <c:v>0.72340863943099898</c:v>
                </c:pt>
                <c:pt idx="19">
                  <c:v>0.72634840011596602</c:v>
                </c:pt>
                <c:pt idx="20">
                  <c:v>0.72688287496566695</c:v>
                </c:pt>
                <c:pt idx="21">
                  <c:v>0.72521865367889404</c:v>
                </c:pt>
                <c:pt idx="22">
                  <c:v>0.72753888368606501</c:v>
                </c:pt>
                <c:pt idx="23">
                  <c:v>0.73075801134109497</c:v>
                </c:pt>
                <c:pt idx="24">
                  <c:v>0.72859573364257801</c:v>
                </c:pt>
                <c:pt idx="25">
                  <c:v>0.73019921779632502</c:v>
                </c:pt>
                <c:pt idx="26">
                  <c:v>0.73211854696273804</c:v>
                </c:pt>
                <c:pt idx="27">
                  <c:v>0.73104953765869096</c:v>
                </c:pt>
                <c:pt idx="28">
                  <c:v>0.72985911369323697</c:v>
                </c:pt>
                <c:pt idx="29">
                  <c:v>0.73210638761520297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B0DE-4B8C-8C0B-C6FAF2484335}"/>
            </c:ext>
          </c:extLst>
        </c:ser>
        <c:ser>
          <c:idx val="1"/>
          <c:order val="1"/>
          <c:tx>
            <c:v>validation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breed!$C$2:$C$31</c:f>
              <c:numCache>
                <c:formatCode>General</c:formatCode>
                <c:ptCount val="30"/>
                <c:pt idx="0">
                  <c:v>0.61606490612029996</c:v>
                </c:pt>
                <c:pt idx="1">
                  <c:v>0.65017735958099299</c:v>
                </c:pt>
                <c:pt idx="2">
                  <c:v>0.67811846733093195</c:v>
                </c:pt>
                <c:pt idx="3">
                  <c:v>0.68127703666687001</c:v>
                </c:pt>
                <c:pt idx="4">
                  <c:v>0.69643813371658303</c:v>
                </c:pt>
                <c:pt idx="5">
                  <c:v>0.69590359926223699</c:v>
                </c:pt>
                <c:pt idx="6">
                  <c:v>0.69877058267593295</c:v>
                </c:pt>
                <c:pt idx="7">
                  <c:v>0.70469897985458296</c:v>
                </c:pt>
                <c:pt idx="8">
                  <c:v>0.70926672220230103</c:v>
                </c:pt>
                <c:pt idx="9">
                  <c:v>0.71223092079162598</c:v>
                </c:pt>
                <c:pt idx="10">
                  <c:v>0.71990865468978804</c:v>
                </c:pt>
                <c:pt idx="11">
                  <c:v>0.71227949857711703</c:v>
                </c:pt>
                <c:pt idx="12">
                  <c:v>0.69653528928756703</c:v>
                </c:pt>
                <c:pt idx="13">
                  <c:v>0.71772193908691395</c:v>
                </c:pt>
                <c:pt idx="14">
                  <c:v>0.72501093149185103</c:v>
                </c:pt>
                <c:pt idx="15">
                  <c:v>0.71981143951416005</c:v>
                </c:pt>
                <c:pt idx="16">
                  <c:v>0.72243547439575195</c:v>
                </c:pt>
                <c:pt idx="17">
                  <c:v>0.72710043191909701</c:v>
                </c:pt>
                <c:pt idx="18">
                  <c:v>0.72194957733154297</c:v>
                </c:pt>
                <c:pt idx="19">
                  <c:v>0.72846102714538497</c:v>
                </c:pt>
                <c:pt idx="20">
                  <c:v>0.72918993234634399</c:v>
                </c:pt>
                <c:pt idx="21">
                  <c:v>0.72088050842285101</c:v>
                </c:pt>
                <c:pt idx="22">
                  <c:v>0.72544825077056796</c:v>
                </c:pt>
                <c:pt idx="23">
                  <c:v>0.72471934556961004</c:v>
                </c:pt>
                <c:pt idx="24">
                  <c:v>0.728898406028747</c:v>
                </c:pt>
                <c:pt idx="25">
                  <c:v>0.73881143331527699</c:v>
                </c:pt>
                <c:pt idx="26">
                  <c:v>0.73754799365997303</c:v>
                </c:pt>
                <c:pt idx="27">
                  <c:v>0.72676026821136397</c:v>
                </c:pt>
                <c:pt idx="28">
                  <c:v>0.735312700271606</c:v>
                </c:pt>
                <c:pt idx="29">
                  <c:v>0.73477816581725997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B0DE-4B8C-8C0B-C6FAF248433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061443039"/>
        <c:axId val="1168196527"/>
      </c:lineChart>
      <c:catAx>
        <c:axId val="1061443039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Epochs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68196527"/>
        <c:crosses val="autoZero"/>
        <c:auto val="1"/>
        <c:lblAlgn val="ctr"/>
        <c:lblOffset val="100"/>
        <c:noMultiLvlLbl val="0"/>
      </c:catAx>
      <c:valAx>
        <c:axId val="1168196527"/>
        <c:scaling>
          <c:orientation val="minMax"/>
          <c:max val="0.75000000000000011"/>
          <c:min val="0.55000000000000004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Accuracy</a:t>
                </a:r>
                <a:r>
                  <a:rPr lang="en-US" altLang="zh-CN" baseline="0"/>
                  <a:t> 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61443039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CN"/>
              <a:t>Loss</a:t>
            </a:r>
            <a:endParaRPr lang="zh-CN" altLang="en-US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train</c:v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val>
            <c:numRef>
              <c:f>breed!$F$2:$F$31</c:f>
              <c:numCache>
                <c:formatCode>General</c:formatCode>
                <c:ptCount val="30"/>
                <c:pt idx="0">
                  <c:v>7.6304674148559499</c:v>
                </c:pt>
                <c:pt idx="1">
                  <c:v>7.1306242942809996</c:v>
                </c:pt>
                <c:pt idx="2">
                  <c:v>6.8564081192016602</c:v>
                </c:pt>
                <c:pt idx="3">
                  <c:v>6.7088198661804199</c:v>
                </c:pt>
                <c:pt idx="4">
                  <c:v>6.5638475418090803</c:v>
                </c:pt>
                <c:pt idx="5">
                  <c:v>6.4884772300720197</c:v>
                </c:pt>
                <c:pt idx="6">
                  <c:v>6.4679999351501403</c:v>
                </c:pt>
                <c:pt idx="7">
                  <c:v>6.4103217124938903</c:v>
                </c:pt>
                <c:pt idx="8">
                  <c:v>6.3992247581481898</c:v>
                </c:pt>
                <c:pt idx="9">
                  <c:v>6.3755640983581499</c:v>
                </c:pt>
                <c:pt idx="10">
                  <c:v>6.3582916259765598</c:v>
                </c:pt>
                <c:pt idx="11">
                  <c:v>6.3369965553283603</c:v>
                </c:pt>
                <c:pt idx="12">
                  <c:v>6.33772468566894</c:v>
                </c:pt>
                <c:pt idx="13">
                  <c:v>6.38987016677856</c:v>
                </c:pt>
                <c:pt idx="14">
                  <c:v>6.3563156127929599</c:v>
                </c:pt>
                <c:pt idx="15">
                  <c:v>6.3136515617370597</c:v>
                </c:pt>
                <c:pt idx="16">
                  <c:v>6.2736344337463299</c:v>
                </c:pt>
                <c:pt idx="17">
                  <c:v>6.2491493225097603</c:v>
                </c:pt>
                <c:pt idx="18">
                  <c:v>6.3004822731018004</c:v>
                </c:pt>
                <c:pt idx="19">
                  <c:v>6.2481169700622496</c:v>
                </c:pt>
                <c:pt idx="20">
                  <c:v>6.2473487854003897</c:v>
                </c:pt>
                <c:pt idx="21">
                  <c:v>6.3202819824218697</c:v>
                </c:pt>
                <c:pt idx="22">
                  <c:v>6.3242702484130797</c:v>
                </c:pt>
                <c:pt idx="23">
                  <c:v>6.2672762870788503</c:v>
                </c:pt>
                <c:pt idx="24">
                  <c:v>6.2509522438049299</c:v>
                </c:pt>
                <c:pt idx="25">
                  <c:v>6.2997260093688903</c:v>
                </c:pt>
                <c:pt idx="26">
                  <c:v>6.2850742340087802</c:v>
                </c:pt>
                <c:pt idx="27">
                  <c:v>6.3113584518432599</c:v>
                </c:pt>
                <c:pt idx="28">
                  <c:v>6.3575587272643999</c:v>
                </c:pt>
                <c:pt idx="29">
                  <c:v>6.3031654357910103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E2CD-4F10-9277-1F56E680C4E0}"/>
            </c:ext>
          </c:extLst>
        </c:ser>
        <c:ser>
          <c:idx val="1"/>
          <c:order val="1"/>
          <c:tx>
            <c:v>validation</c:v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val>
            <c:numRef>
              <c:f>breed!$G$2:$G$31</c:f>
              <c:numCache>
                <c:formatCode>General</c:formatCode>
                <c:ptCount val="30"/>
                <c:pt idx="0">
                  <c:v>7.6222410202026296</c:v>
                </c:pt>
                <c:pt idx="1">
                  <c:v>7.3733749389648402</c:v>
                </c:pt>
                <c:pt idx="2">
                  <c:v>6.66373491287231</c:v>
                </c:pt>
                <c:pt idx="3">
                  <c:v>7.0639257431030202</c:v>
                </c:pt>
                <c:pt idx="4">
                  <c:v>6.5536227226257298</c:v>
                </c:pt>
                <c:pt idx="5">
                  <c:v>6.7231478691101003</c:v>
                </c:pt>
                <c:pt idx="6">
                  <c:v>6.8901495933532697</c:v>
                </c:pt>
                <c:pt idx="7">
                  <c:v>7.0043439865112296</c:v>
                </c:pt>
                <c:pt idx="8">
                  <c:v>6.7136726379394496</c:v>
                </c:pt>
                <c:pt idx="9">
                  <c:v>6.6824607849120996</c:v>
                </c:pt>
                <c:pt idx="10">
                  <c:v>6.6373200416564897</c:v>
                </c:pt>
                <c:pt idx="11">
                  <c:v>6.9296998977661097</c:v>
                </c:pt>
                <c:pt idx="12">
                  <c:v>7.6366291046142498</c:v>
                </c:pt>
                <c:pt idx="13">
                  <c:v>6.8030738830566397</c:v>
                </c:pt>
                <c:pt idx="14">
                  <c:v>6.7205820083618102</c:v>
                </c:pt>
                <c:pt idx="15">
                  <c:v>7.0817613601684499</c:v>
                </c:pt>
                <c:pt idx="16">
                  <c:v>7.09928131103515</c:v>
                </c:pt>
                <c:pt idx="17">
                  <c:v>6.64005422592163</c:v>
                </c:pt>
                <c:pt idx="18">
                  <c:v>7.1721315383911097</c:v>
                </c:pt>
                <c:pt idx="19">
                  <c:v>6.8485112190246502</c:v>
                </c:pt>
                <c:pt idx="20">
                  <c:v>7.01240634918212</c:v>
                </c:pt>
                <c:pt idx="21">
                  <c:v>7.1755461692809996</c:v>
                </c:pt>
                <c:pt idx="22">
                  <c:v>7.0636000633239702</c:v>
                </c:pt>
                <c:pt idx="23">
                  <c:v>7.2797517776489196</c:v>
                </c:pt>
                <c:pt idx="24">
                  <c:v>7.2248573303222603</c:v>
                </c:pt>
                <c:pt idx="25">
                  <c:v>6.7989196777343697</c:v>
                </c:pt>
                <c:pt idx="26">
                  <c:v>6.8447961807250897</c:v>
                </c:pt>
                <c:pt idx="27">
                  <c:v>7.4439134597778303</c:v>
                </c:pt>
                <c:pt idx="28">
                  <c:v>7.1898984909057599</c:v>
                </c:pt>
                <c:pt idx="29">
                  <c:v>7.0831322669982901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E2CD-4F10-9277-1F56E680C4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150534495"/>
        <c:axId val="1048153903"/>
      </c:lineChart>
      <c:catAx>
        <c:axId val="1150534495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 sz="1000" b="0" i="0" u="none" strike="noStrike" kern="1200" baseline="0">
                    <a:solidFill>
                      <a:sysClr val="windowText" lastClr="000000">
                        <a:lumMod val="65000"/>
                        <a:lumOff val="35000"/>
                      </a:sysClr>
                    </a:solidFill>
                  </a:rPr>
                  <a:t>Epochs</a:t>
                </a:r>
                <a:endParaRPr lang="zh-CN" altLang="en-US" sz="1000" b="0" i="0" u="none" strike="noStrike" kern="1200" baseline="0">
                  <a:solidFill>
                    <a:sysClr val="windowText" lastClr="000000">
                      <a:lumMod val="65000"/>
                      <a:lumOff val="35000"/>
                    </a:sysClr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048153903"/>
        <c:crosses val="autoZero"/>
        <c:auto val="1"/>
        <c:lblAlgn val="ctr"/>
        <c:lblOffset val="100"/>
        <c:noMultiLvlLbl val="0"/>
      </c:catAx>
      <c:valAx>
        <c:axId val="1048153903"/>
        <c:scaling>
          <c:orientation val="minMax"/>
          <c:max val="8"/>
          <c:min val="6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0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altLang="zh-CN"/>
                  <a:t>Loss</a:t>
                </a:r>
                <a:endParaRPr lang="zh-CN" altLang="en-US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0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  <a:ea typeface="+mn-ea"/>
                  <a:cs typeface="+mn-cs"/>
                </a:defRPr>
              </a:pPr>
              <a:endParaRPr lang="zh-CN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150534495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ED747-F8C3-465C-AFB3-FAC734470BC5}" type="datetime1">
              <a:rPr lang="de-DE" altLang="zh-CN" smtClean="0">
                <a:solidFill>
                  <a:srgbClr val="898989"/>
                </a:solidFill>
              </a:rPr>
              <a:t>31.01.2024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FB18 | ICE | Data Science II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AD57671-A726-4694-BDD2-E986F56761CE}" type="datetime1">
              <a:rPr lang="de-DE" altLang="zh-CN" smtClean="0"/>
              <a:t>31.01.2024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FB18 | ICE | Data Science II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923925"/>
            <a:ext cx="5461000" cy="3071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9" name="Google Shape;399;p62:notes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00" name="Google Shape;400;p62:notes"/>
          <p:cNvSpPr txBox="1">
            <a:spLocks noGrp="1"/>
          </p:cNvSpPr>
          <p:nvPr>
            <p:ph type="sldNum" idx="12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75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D57671-A726-4694-BDD2-E986F56761CE}" type="datetime1">
              <a:rPr lang="de-DE" altLang="zh-CN" smtClean="0"/>
              <a:t>31.01.2024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FB18 | ICE | Data Science II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64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D57671-A726-4694-BDD2-E986F56761CE}" type="datetime1">
              <a:rPr lang="de-DE" altLang="zh-CN" smtClean="0"/>
              <a:t>31.01.2024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FB18 | ICE | Data Science II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8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576444-F1FA-C7C0-CE5B-3E38BC49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1AC5976C-6508-C625-318E-F2DF57DD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3C4291AF-FF44-EF87-05D9-098E2D10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F682291-BA5A-2883-00A3-BDF513CC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CA52-21FC-42A5-8C52-8F28A1BA868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5E4E-3688-49BC-B932-FBB96F1BF0F9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C98F9-4C2E-C87D-E7B9-6F2B615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9899DF-0EEB-9851-F842-71FDD632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3D518-B359-13A9-78B0-4B3EF0C5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1400A6-6040-E0AF-DE59-D6A1411B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74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AAD74F33-9F8F-81B2-9A6E-F9996FE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EEDE-2C9D-480F-A386-7DA03D1F4B0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4D109A79-FF14-BB93-C1F5-9B768C23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8183BB7-57E4-2D9A-D23A-88312A84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B51E-400E-4B7E-875A-1E06D78838DC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E840-8EDE-4FB3-8301-CBA95263E11D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7BE6-D14D-495A-92B4-9D7A11882B0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200000" cy="180000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B6C1-9579-4C89-B0E7-CCC31313F350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B2B-B110-44AF-8A9E-EF09E5F227D1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EEDE-2C9D-480F-A386-7DA03D1F4B0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60000"/>
            <a:ext cx="75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Data Science II / Deadlock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FB18 | ICE | Data Science II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D545252-47C0-598A-6E62-D4F700FDB6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85" y="155177"/>
            <a:ext cx="2133160" cy="86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4" r:id="rId3"/>
    <p:sldLayoutId id="2147483665" r:id="rId4"/>
    <p:sldLayoutId id="2147483666" r:id="rId5"/>
    <p:sldLayoutId id="2147483650" r:id="rId6"/>
    <p:sldLayoutId id="2147483651" r:id="rId7"/>
    <p:sldLayoutId id="2147483667" r:id="rId8"/>
    <p:sldLayoutId id="2147483668" r:id="rId9"/>
    <p:sldLayoutId id="2147483661" r:id="rId10"/>
    <p:sldLayoutId id="2147483654" r:id="rId11"/>
    <p:sldLayoutId id="2147483655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jp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C86B6B7-2329-136C-F771-78D97657D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P</a:t>
            </a:r>
            <a:r>
              <a:rPr lang="en-US" altLang="zh-CN" sz="3600" dirty="0"/>
              <a:t>uppy master</a:t>
            </a:r>
            <a:endParaRPr lang="de-DE" sz="3600" dirty="0"/>
          </a:p>
        </p:txBody>
      </p:sp>
      <p:sp>
        <p:nvSpPr>
          <p:cNvPr id="28" name="副标题 5">
            <a:extLst>
              <a:ext uri="{FF2B5EF4-FFF2-40B4-BE49-F238E27FC236}">
                <a16:creationId xmlns:a16="http://schemas.microsoft.com/office/drawing/2014/main" id="{DB6FD59F-00FA-9266-3D49-EB92030AC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/>
          <a:lstStyle/>
          <a:p>
            <a:endParaRPr lang="de-DE" altLang="zh-CN" sz="1800" dirty="0">
              <a:latin typeface="+mn-lt"/>
              <a:ea typeface="MS PGothic" panose="020B0600070205080204" pitchFamily="34" charset="-128"/>
            </a:endParaRPr>
          </a:p>
          <a:p>
            <a:r>
              <a:rPr lang="de-DE" altLang="zh-CN" sz="1800" dirty="0">
                <a:latin typeface="+mn-lt"/>
                <a:ea typeface="MS PGothic" panose="020B0600070205080204" pitchFamily="34" charset="-128"/>
              </a:rPr>
              <a:t>DATA SCIENCE II  /  TU DARMSTADT</a:t>
            </a:r>
            <a:endParaRPr lang="zh-CN" altLang="en-US" dirty="0"/>
          </a:p>
        </p:txBody>
      </p:sp>
      <p:sp>
        <p:nvSpPr>
          <p:cNvPr id="29" name="Datumsplatzhalter 2">
            <a:extLst>
              <a:ext uri="{FF2B5EF4-FFF2-40B4-BE49-F238E27FC236}">
                <a16:creationId xmlns:a16="http://schemas.microsoft.com/office/drawing/2014/main" id="{77BD3B06-17F2-1A11-B81E-72543F1D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89E3D9FA-5B72-4C2C-9CB2-CC4404229BE0}" type="datetime1">
              <a:rPr lang="de-DE" smtClean="0"/>
              <a:t>31.01.2024</a:t>
            </a:fld>
            <a:endParaRPr lang="de-DE" dirty="0"/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A0846B01-B03C-88B0-3680-A355C88E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33" name="半闭框 32">
            <a:extLst>
              <a:ext uri="{FF2B5EF4-FFF2-40B4-BE49-F238E27FC236}">
                <a16:creationId xmlns:a16="http://schemas.microsoft.com/office/drawing/2014/main" id="{62B2903A-ED23-129E-0A95-A74290A9A668}"/>
              </a:ext>
            </a:extLst>
          </p:cNvPr>
          <p:cNvSpPr/>
          <p:nvPr/>
        </p:nvSpPr>
        <p:spPr>
          <a:xfrm>
            <a:off x="1079996" y="1135411"/>
            <a:ext cx="2520001" cy="2050939"/>
          </a:xfrm>
          <a:prstGeom prst="halfFrame">
            <a:avLst>
              <a:gd name="adj1" fmla="val 14033"/>
              <a:gd name="adj2" fmla="val 1468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半闭框 33">
            <a:extLst>
              <a:ext uri="{FF2B5EF4-FFF2-40B4-BE49-F238E27FC236}">
                <a16:creationId xmlns:a16="http://schemas.microsoft.com/office/drawing/2014/main" id="{A2442C9A-1449-7C13-7566-20AF6D50F712}"/>
              </a:ext>
            </a:extLst>
          </p:cNvPr>
          <p:cNvSpPr/>
          <p:nvPr/>
        </p:nvSpPr>
        <p:spPr>
          <a:xfrm rot="10800000">
            <a:off x="8592005" y="2305799"/>
            <a:ext cx="2520001" cy="2050939"/>
          </a:xfrm>
          <a:prstGeom prst="halfFrame">
            <a:avLst>
              <a:gd name="adj1" fmla="val 14033"/>
              <a:gd name="adj2" fmla="val 146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09944A5F-CEFC-8DBC-7FB9-C9E39A7F0EBE}"/>
              </a:ext>
            </a:extLst>
          </p:cNvPr>
          <p:cNvSpPr txBox="1">
            <a:spLocks/>
          </p:cNvSpPr>
          <p:nvPr/>
        </p:nvSpPr>
        <p:spPr>
          <a:xfrm>
            <a:off x="1849317" y="3924786"/>
            <a:ext cx="8280000" cy="903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715963" algn="r"/>
                <a:tab pos="984250" algn="l"/>
              </a:tabLst>
            </a:pPr>
            <a:r>
              <a:rPr lang="de-DE" dirty="0"/>
              <a:t>	</a:t>
            </a:r>
          </a:p>
          <a:p>
            <a:pPr algn="ctr">
              <a:tabLst>
                <a:tab pos="715963" algn="r"/>
                <a:tab pos="984250" algn="l"/>
              </a:tabLst>
            </a:pPr>
            <a:r>
              <a:rPr lang="de-DE" sz="1600" dirty="0">
                <a:latin typeface="+mn-lt"/>
                <a:ea typeface="MS PGothic" panose="020B0600070205080204" pitchFamily="34" charset="-128"/>
              </a:rPr>
              <a:t>DeadLock</a:t>
            </a:r>
          </a:p>
        </p:txBody>
      </p:sp>
      <p:pic>
        <p:nvPicPr>
          <p:cNvPr id="36" name="图形 35" descr="原子">
            <a:extLst>
              <a:ext uri="{FF2B5EF4-FFF2-40B4-BE49-F238E27FC236}">
                <a16:creationId xmlns:a16="http://schemas.microsoft.com/office/drawing/2014/main" id="{0C1CE927-0FA0-7E97-C5DE-037A2EA9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2266" y="3485047"/>
            <a:ext cx="914400" cy="914400"/>
          </a:xfrm>
          <a:prstGeom prst="rect">
            <a:avLst/>
          </a:prstGeom>
        </p:spPr>
      </p:pic>
      <p:pic>
        <p:nvPicPr>
          <p:cNvPr id="38" name="图形 37" descr="书籍">
            <a:extLst>
              <a:ext uri="{FF2B5EF4-FFF2-40B4-BE49-F238E27FC236}">
                <a16:creationId xmlns:a16="http://schemas.microsoft.com/office/drawing/2014/main" id="{AC3173D6-CBC7-ECF5-52DE-08A8AD6C9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3994" y="5344551"/>
            <a:ext cx="914400" cy="914400"/>
          </a:xfrm>
          <a:prstGeom prst="rect">
            <a:avLst/>
          </a:prstGeom>
        </p:spPr>
      </p:pic>
      <p:pic>
        <p:nvPicPr>
          <p:cNvPr id="39" name="图形 38" descr="筒仓">
            <a:extLst>
              <a:ext uri="{FF2B5EF4-FFF2-40B4-BE49-F238E27FC236}">
                <a16:creationId xmlns:a16="http://schemas.microsoft.com/office/drawing/2014/main" id="{09CE23D2-AC1E-E2C5-99AD-97C0D7FE5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733" y="4354202"/>
            <a:ext cx="914400" cy="914400"/>
          </a:xfrm>
          <a:prstGeom prst="rect">
            <a:avLst/>
          </a:prstGeom>
        </p:spPr>
      </p:pic>
      <p:pic>
        <p:nvPicPr>
          <p:cNvPr id="40" name="图形 39" descr="计算机">
            <a:extLst>
              <a:ext uri="{FF2B5EF4-FFF2-40B4-BE49-F238E27FC236}">
                <a16:creationId xmlns:a16="http://schemas.microsoft.com/office/drawing/2014/main" id="{FA9D764D-B27F-63BC-B788-F1F6051AF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76000" y="5589000"/>
            <a:ext cx="914400" cy="914400"/>
          </a:xfrm>
          <a:prstGeom prst="rect">
            <a:avLst/>
          </a:prstGeom>
        </p:spPr>
      </p:pic>
      <p:pic>
        <p:nvPicPr>
          <p:cNvPr id="42" name="图形 41" descr="单级齿轮">
            <a:extLst>
              <a:ext uri="{FF2B5EF4-FFF2-40B4-BE49-F238E27FC236}">
                <a16:creationId xmlns:a16="http://schemas.microsoft.com/office/drawing/2014/main" id="{A7373BD2-4688-949C-A9B2-ADC947CC9F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6780" y="4623044"/>
            <a:ext cx="914400" cy="914400"/>
          </a:xfrm>
          <a:prstGeom prst="rect">
            <a:avLst/>
          </a:prstGeom>
        </p:spPr>
      </p:pic>
      <p:pic>
        <p:nvPicPr>
          <p:cNvPr id="43" name="图形 42" descr="沙漏">
            <a:extLst>
              <a:ext uri="{FF2B5EF4-FFF2-40B4-BE49-F238E27FC236}">
                <a16:creationId xmlns:a16="http://schemas.microsoft.com/office/drawing/2014/main" id="{B9ED5EDA-BCD9-58A2-BCD7-3F4ADBB209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02568" y="5600539"/>
            <a:ext cx="914400" cy="9144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F739C74-23AF-7392-F634-32A1CF7D49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7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65" y="9090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5" y="235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solidFill>
                  <a:schemeClr val="accent4"/>
                </a:solidFill>
              </a:rPr>
              <a:t>· </a:t>
            </a:r>
            <a:r>
              <a:rPr lang="de-DE" sz="3200" b="1" dirty="0">
                <a:solidFill>
                  <a:schemeClr val="accent4"/>
                </a:solidFill>
              </a:rPr>
              <a:t>Problem we have:</a:t>
            </a:r>
          </a:p>
          <a:p>
            <a:pPr algn="l"/>
            <a:r>
              <a:rPr lang="de-DE" sz="2400" b="1" dirty="0"/>
              <a:t>The dataset contains more than 20,000 images.</a:t>
            </a:r>
          </a:p>
          <a:p>
            <a:pPr algn="l"/>
            <a:r>
              <a:rPr lang="de-DE" sz="2400" b="1" dirty="0"/>
              <a:t>Processing the images one by one is impossible.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· </a:t>
            </a:r>
            <a:r>
              <a:rPr lang="de-DE" altLang="zh-CN" sz="3200" b="1" dirty="0">
                <a:solidFill>
                  <a:schemeClr val="accent4"/>
                </a:solidFill>
                <a:latin typeface="Arial"/>
              </a:rPr>
              <a:t>How can we </a:t>
            </a: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solve it</a:t>
            </a:r>
            <a:r>
              <a:rPr kumimoji="0" lang="de-DE" altLang="zh-CN" sz="32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We choose to use 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Image Batch Processor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MATLAB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Arial"/>
              </a:rPr>
              <a:t>which can use the functions to process thousands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dirty="0">
                <a:solidFill>
                  <a:prstClr val="black"/>
                </a:solidFill>
                <a:latin typeface="Arial"/>
              </a:rPr>
              <a:t>o</a:t>
            </a:r>
            <a:r>
              <a:rPr kumimoji="0" lang="en-US" altLang="zh-CN" sz="24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 images simultaneously. </a:t>
            </a: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</p:spTree>
    <p:extLst>
      <p:ext uri="{BB962C8B-B14F-4D97-AF65-F5344CB8AC3E}">
        <p14:creationId xmlns:p14="http://schemas.microsoft.com/office/powerpoint/2010/main" val="279941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428292-58C9-977D-84D9-C6CB70E8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6EE22E-6C00-E554-418B-83A06A153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5F2ED7-C11A-A5C2-10AE-0D325D4D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FACFDA1-AE67-065A-D501-70EB01E1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736600"/>
            <a:ext cx="7559675" cy="10795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8BEB4-B9E0-A13E-DF86-80253EC8E5EC}"/>
              </a:ext>
            </a:extLst>
          </p:cNvPr>
          <p:cNvSpPr txBox="1"/>
          <p:nvPr/>
        </p:nvSpPr>
        <p:spPr>
          <a:xfrm>
            <a:off x="336000" y="2349000"/>
            <a:ext cx="6480000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</a:rPr>
              <a:t>Functions decided to use: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· Gray</a:t>
            </a:r>
          </a:p>
          <a:p>
            <a:r>
              <a:rPr lang="en-US" altLang="zh-CN" sz="2400" b="1" dirty="0"/>
              <a:t>· Reduce the Contrast</a:t>
            </a:r>
          </a:p>
          <a:p>
            <a:r>
              <a:rPr lang="en-US" altLang="zh-CN" sz="2400" b="1" dirty="0"/>
              <a:t>· Flip</a:t>
            </a:r>
          </a:p>
          <a:p>
            <a:r>
              <a:rPr lang="en-US" altLang="zh-CN" sz="2400" b="1" dirty="0"/>
              <a:t>· Mirror</a:t>
            </a:r>
          </a:p>
          <a:p>
            <a:r>
              <a:rPr lang="en-US" altLang="zh-CN" sz="2400" b="1" dirty="0"/>
              <a:t>· Gaussian Noise</a:t>
            </a:r>
          </a:p>
          <a:p>
            <a:r>
              <a:rPr lang="en-US" altLang="zh-CN" sz="2400" b="1" dirty="0"/>
              <a:t>· Sharpen</a:t>
            </a:r>
          </a:p>
          <a:p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3490DE-642C-9BE9-600A-F22B342D1043}"/>
              </a:ext>
            </a:extLst>
          </p:cNvPr>
          <p:cNvSpPr txBox="1"/>
          <p:nvPr/>
        </p:nvSpPr>
        <p:spPr>
          <a:xfrm>
            <a:off x="5016000" y="4509000"/>
            <a:ext cx="648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</a:rPr>
              <a:t>Augmented dataset: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</a:rPr>
              <a:t>20K*6 = 120K images for training!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26778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60890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C0BEE-20BC-8873-F50A-AE14A1A40C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999" y="1955212"/>
            <a:ext cx="2435420" cy="3656789"/>
          </a:xfrm>
          <a:prstGeom prst="rect">
            <a:avLst/>
          </a:prstGeom>
        </p:spPr>
      </p:pic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D6197383-9CB8-602B-04F5-5212484264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552" y="1955214"/>
            <a:ext cx="2435420" cy="365678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61B54DF-130B-42B6-CE84-F14E9A0E81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290" y="1955215"/>
            <a:ext cx="2435420" cy="3656786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E4DDBB-7868-3CFA-BE00-2DF55DFA6588}"/>
              </a:ext>
            </a:extLst>
          </p:cNvPr>
          <p:cNvSpPr txBox="1"/>
          <p:nvPr/>
        </p:nvSpPr>
        <p:spPr>
          <a:xfrm>
            <a:off x="1553712" y="5715738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716AE1-EAFD-67E8-3D39-B5D8BD7DA081}"/>
              </a:ext>
            </a:extLst>
          </p:cNvPr>
          <p:cNvSpPr txBox="1"/>
          <p:nvPr/>
        </p:nvSpPr>
        <p:spPr>
          <a:xfrm>
            <a:off x="8842967" y="5727143"/>
            <a:ext cx="216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Reduce the Contrast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7D7EF6-0C5E-9FFB-74B5-73EB65DED03C}"/>
              </a:ext>
            </a:extLst>
          </p:cNvPr>
          <p:cNvSpPr txBox="1"/>
          <p:nvPr/>
        </p:nvSpPr>
        <p:spPr>
          <a:xfrm>
            <a:off x="5736000" y="5787429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Gray</a:t>
            </a:r>
            <a:endParaRPr lang="zh-CN" altLang="en-US" sz="24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51A8E9F-4BE1-CE06-AAFE-7CE2E5E79B7B}"/>
              </a:ext>
            </a:extLst>
          </p:cNvPr>
          <p:cNvSpPr txBox="1"/>
          <p:nvPr/>
        </p:nvSpPr>
        <p:spPr>
          <a:xfrm>
            <a:off x="1553712" y="6091221"/>
            <a:ext cx="4966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Stanford Dogs Dataset</a:t>
            </a:r>
          </a:p>
          <a:p>
            <a:r>
              <a:rPr lang="en-US" altLang="zh-CN" sz="1400" dirty="0"/>
              <a:t>http://vision.stanford.edu/aditya86/ImageNetDogs/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14219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8413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F7F7E8-92EF-D7CD-849E-6662531B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400" y="1989000"/>
            <a:ext cx="2421884" cy="36364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90E0AC8E-233F-B220-E813-ED1399C1B2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1989000"/>
            <a:ext cx="2445284" cy="3671596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4715F36-8751-53A6-DB2F-471A9F2BF4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76000" y="1989000"/>
            <a:ext cx="2445284" cy="3671599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507F0AA0-F795-183B-ECE7-B3E530A6650B}"/>
              </a:ext>
            </a:extLst>
          </p:cNvPr>
          <p:cNvSpPr txBox="1"/>
          <p:nvPr/>
        </p:nvSpPr>
        <p:spPr>
          <a:xfrm>
            <a:off x="1668535" y="5698097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F73F0CA-721C-7AB7-F5E7-27AE5B80F95E}"/>
              </a:ext>
            </a:extLst>
          </p:cNvPr>
          <p:cNvSpPr txBox="1"/>
          <p:nvPr/>
        </p:nvSpPr>
        <p:spPr>
          <a:xfrm>
            <a:off x="5736000" y="5701260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Mirror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D00EA50-0C77-B8E1-32AF-1329B26D03C5}"/>
              </a:ext>
            </a:extLst>
          </p:cNvPr>
          <p:cNvSpPr txBox="1"/>
          <p:nvPr/>
        </p:nvSpPr>
        <p:spPr>
          <a:xfrm>
            <a:off x="9803465" y="5698096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Flip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E0FFCAEF-655F-6CF4-895C-7604EEA1308A}"/>
              </a:ext>
            </a:extLst>
          </p:cNvPr>
          <p:cNvSpPr txBox="1"/>
          <p:nvPr/>
        </p:nvSpPr>
        <p:spPr>
          <a:xfrm>
            <a:off x="1553712" y="6091221"/>
            <a:ext cx="4966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Stanford Dogs Dataset</a:t>
            </a:r>
          </a:p>
          <a:p>
            <a:r>
              <a:rPr lang="en-US" altLang="zh-CN" sz="1400" dirty="0"/>
              <a:t>http://vision.stanford.edu/aditya86/ImageNetDogs/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41704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8413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1F7F7E8-92EF-D7CD-849E-6662531B9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996" y="1989000"/>
            <a:ext cx="2421884" cy="363646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F033290-5941-568B-4017-EF714E58D8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9126" y="1989000"/>
            <a:ext cx="2453747" cy="367159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D12FAE40-329D-62F3-88B7-AB12126736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2238" y="2020644"/>
            <a:ext cx="2421884" cy="363646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322F9D6-50B4-E43D-710E-09EA18801A9E}"/>
              </a:ext>
            </a:extLst>
          </p:cNvPr>
          <p:cNvSpPr txBox="1"/>
          <p:nvPr/>
        </p:nvSpPr>
        <p:spPr>
          <a:xfrm>
            <a:off x="1570941" y="5719493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Original</a:t>
            </a:r>
            <a:endParaRPr lang="zh-CN" altLang="en-US" sz="24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D8B1187F-7007-F6B0-4E27-A666BF13C302}"/>
              </a:ext>
            </a:extLst>
          </p:cNvPr>
          <p:cNvSpPr txBox="1"/>
          <p:nvPr/>
        </p:nvSpPr>
        <p:spPr>
          <a:xfrm>
            <a:off x="5376000" y="5667003"/>
            <a:ext cx="17999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Gaussian Noise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A65FF3C8-DC96-AC42-DFC8-441FE3D85EE5}"/>
              </a:ext>
            </a:extLst>
          </p:cNvPr>
          <p:cNvSpPr txBox="1"/>
          <p:nvPr/>
        </p:nvSpPr>
        <p:spPr>
          <a:xfrm>
            <a:off x="9181066" y="5812199"/>
            <a:ext cx="14399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Sharpen</a:t>
            </a:r>
            <a:endParaRPr lang="zh-CN" altLang="en-US" sz="2400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B3B1A24-5E1D-B750-0F08-94FC3EE5A101}"/>
              </a:ext>
            </a:extLst>
          </p:cNvPr>
          <p:cNvSpPr txBox="1"/>
          <p:nvPr/>
        </p:nvSpPr>
        <p:spPr>
          <a:xfrm>
            <a:off x="1553712" y="6091221"/>
            <a:ext cx="49667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Stanford Dogs Dataset</a:t>
            </a:r>
          </a:p>
          <a:p>
            <a:r>
              <a:rPr lang="en-US" altLang="zh-CN" sz="1400" dirty="0"/>
              <a:t>http://vision.stanford.edu/aditya86/ImageNetDogs/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735647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11394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B1C4FB-BC8D-880B-0BBA-9B70DC76E485}"/>
              </a:ext>
            </a:extLst>
          </p:cNvPr>
          <p:cNvSpPr txBox="1"/>
          <p:nvPr/>
        </p:nvSpPr>
        <p:spPr>
          <a:xfrm>
            <a:off x="336000" y="1742788"/>
            <a:ext cx="25218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Example:</a:t>
            </a:r>
          </a:p>
          <a:p>
            <a:r>
              <a:rPr lang="en-US" altLang="zh-CN" sz="2800" b="1" dirty="0"/>
              <a:t>Gray function</a:t>
            </a:r>
            <a:endParaRPr lang="zh-CN" altLang="en-US" sz="28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BE37886-3FCF-CD5D-30A0-7CBC88FAF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54" y="1742788"/>
            <a:ext cx="7875343" cy="436718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EFBEA7B-889E-5C5E-959C-8EAD39174B85}"/>
              </a:ext>
            </a:extLst>
          </p:cNvPr>
          <p:cNvSpPr txBox="1"/>
          <p:nvPr/>
        </p:nvSpPr>
        <p:spPr>
          <a:xfrm>
            <a:off x="440986" y="3789000"/>
            <a:ext cx="271801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00B050"/>
                </a:solidFill>
              </a:rPr>
              <a:t>· 20,000 images for more than 1 hour</a:t>
            </a:r>
          </a:p>
          <a:p>
            <a:endParaRPr lang="en-US" altLang="zh-CN" sz="2000" b="1" dirty="0">
              <a:solidFill>
                <a:srgbClr val="00B050"/>
              </a:solidFill>
            </a:endParaRPr>
          </a:p>
          <a:p>
            <a:r>
              <a:rPr lang="en-US" altLang="zh-CN" sz="2000" b="1" dirty="0">
                <a:solidFill>
                  <a:srgbClr val="00B050"/>
                </a:solidFill>
              </a:rPr>
              <a:t>· Takes a lot of time</a:t>
            </a:r>
          </a:p>
          <a:p>
            <a:r>
              <a:rPr lang="en-US" altLang="zh-CN" sz="2000" b="1" dirty="0">
                <a:solidFill>
                  <a:srgbClr val="00B050"/>
                </a:solidFill>
              </a:rPr>
              <a:t>But acceptable!</a:t>
            </a:r>
            <a:endParaRPr lang="zh-CN" altLang="en-US" sz="2000" b="1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7463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en-US" altLang="zh-CN" dirty="0"/>
              <a:t>Model training &amp; evaluation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  <a:p>
            <a:r>
              <a:rPr lang="en-US" altLang="zh-CN" dirty="0"/>
              <a:t>Keren Zhou </a:t>
            </a:r>
          </a:p>
          <a:p>
            <a:r>
              <a:rPr lang="en-US" altLang="zh-CN" dirty="0"/>
              <a:t>Ruize Xia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5050-0005-41D3-BF07-B6BED0E895F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BE9938-72B1-879C-C2A2-8E06B946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49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BEE2E5-9E95-4E7A-A693-5362458156AD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164C7E54-43F0-22B6-09B7-8DFFFF6993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456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Visualizing The Metrics Curves</a:t>
            </a:r>
          </a:p>
        </p:txBody>
      </p:sp>
      <p:sp>
        <p:nvSpPr>
          <p:cNvPr id="7" name="Textplatzhalter 3">
            <a:extLst>
              <a:ext uri="{FF2B5EF4-FFF2-40B4-BE49-F238E27FC236}">
                <a16:creationId xmlns:a16="http://schemas.microsoft.com/office/drawing/2014/main" id="{F345A475-F958-B2B8-9185-60D5E171354A}"/>
              </a:ext>
            </a:extLst>
          </p:cNvPr>
          <p:cNvSpPr txBox="1">
            <a:spLocks/>
          </p:cNvSpPr>
          <p:nvPr/>
        </p:nvSpPr>
        <p:spPr>
          <a:xfrm>
            <a:off x="6456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7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 Prediction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-24000" y="2663525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	</a:t>
            </a:r>
            <a:r>
              <a:rPr lang="en-US" altLang="zh-CN" sz="1800" dirty="0">
                <a:latin typeface="+mn-lt"/>
              </a:rPr>
              <a:t>What is </a:t>
            </a:r>
            <a:r>
              <a:rPr lang="en-US" altLang="zh-CN" sz="1800" dirty="0" err="1">
                <a:latin typeface="+mn-lt"/>
              </a:rPr>
              <a:t>resnet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-24000" y="3383644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</a:t>
            </a:r>
            <a:r>
              <a:rPr lang="de-DE" dirty="0">
                <a:latin typeface="+mn-lt"/>
              </a:rPr>
              <a:t>	</a:t>
            </a:r>
            <a:r>
              <a:rPr lang="en-US" altLang="zh-CN" sz="1800" dirty="0">
                <a:latin typeface="+mn-lt"/>
              </a:rPr>
              <a:t>Why Resnet50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-24000" y="4103763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en-US" altLang="zh-CN" sz="1800" dirty="0">
                <a:latin typeface="+mn-lt"/>
              </a:rPr>
              <a:t>Work Flow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-24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en-US" altLang="zh-CN" sz="1800" i="0" dirty="0">
                <a:solidFill>
                  <a:srgbClr val="000000"/>
                </a:solidFill>
                <a:effectLst/>
                <a:latin typeface="+mn-ea"/>
              </a:rPr>
              <a:t>Building a Model</a:t>
            </a:r>
            <a:endParaRPr lang="de-DE" sz="1800" dirty="0">
              <a:latin typeface="+mn-ea"/>
            </a:endParaRP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-24000" y="5544000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	</a:t>
            </a:r>
            <a:r>
              <a:rPr lang="de-DE" sz="1800" dirty="0">
                <a:latin typeface="+mn-lt"/>
                <a:ea typeface="MS PGothic" panose="020B0600070205080204" pitchFamily="34" charset="-128"/>
              </a:rPr>
              <a:t>TRAINING</a:t>
            </a:r>
          </a:p>
        </p:txBody>
      </p:sp>
    </p:spTree>
    <p:extLst>
      <p:ext uri="{BB962C8B-B14F-4D97-AF65-F5344CB8AC3E}">
        <p14:creationId xmlns:p14="http://schemas.microsoft.com/office/powerpoint/2010/main" val="24437987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/>
              <a:t>resnet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B01B2D-1004-2FF9-8383-7DF7DDD8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dirty="0"/>
              <a:t>hort for Residual Networks, is a classical convolutional CNN architecture for deep learning. </a:t>
            </a:r>
          </a:p>
          <a:p>
            <a:r>
              <a:rPr lang="en-US" altLang="zh-CN" dirty="0"/>
              <a:t>C</a:t>
            </a:r>
            <a:r>
              <a:rPr lang="en-US" dirty="0"/>
              <a:t>omposed of residual blocks. Each block contains a shortcut connection that skips one or more layers.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/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5554A8D4-0DC1-F3ED-8F80-41FD518D0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6" y="3069000"/>
            <a:ext cx="10416000" cy="29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8EEEF-51D8-D1BC-4474-91A4FA2C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Resnet50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2FE6B2-18F5-C4C2-702F-E1682F999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1995" y="2349000"/>
            <a:ext cx="5224006" cy="3240000"/>
          </a:xfrm>
        </p:spPr>
        <p:txBody>
          <a:bodyPr>
            <a:normAutofit/>
          </a:bodyPr>
          <a:lstStyle/>
          <a:p>
            <a:r>
              <a:rPr lang="en-US" altLang="zh-CN" sz="2400" dirty="0"/>
              <a:t>Addressing Gradient Issues</a:t>
            </a:r>
          </a:p>
          <a:p>
            <a:r>
              <a:rPr lang="en-US" altLang="zh-CN" sz="2400" dirty="0"/>
              <a:t>Deeper Networks</a:t>
            </a:r>
          </a:p>
          <a:p>
            <a:r>
              <a:rPr lang="en-US" altLang="zh-CN" sz="2400" dirty="0"/>
              <a:t>Alleviating Degradation Issues</a:t>
            </a:r>
          </a:p>
          <a:p>
            <a:r>
              <a:rPr lang="en-US" altLang="zh-CN" sz="2400" dirty="0"/>
              <a:t>Efficient Model Training</a:t>
            </a:r>
          </a:p>
          <a:p>
            <a:r>
              <a:rPr lang="en-US" altLang="zh-CN" sz="2400" dirty="0"/>
              <a:t>Transfer Learning</a:t>
            </a:r>
          </a:p>
          <a:p>
            <a:r>
              <a:rPr lang="en-US" altLang="zh-CN" sz="2400" dirty="0"/>
              <a:t>Widespread Applicability</a:t>
            </a:r>
            <a:endParaRPr lang="zh-CN" altLang="en-US" sz="24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E5503-AB6F-70B4-504F-6FF5191602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E1FE99-EF58-4318-9AE8-1E41AB2EA76C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CC378-333E-6C7D-BA6B-E82B4E0D37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E794A-3B7E-363D-012A-D09EDD9999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8" name="图片 7" descr="日程表&#10;&#10;描述已自动生成">
            <a:extLst>
              <a:ext uri="{FF2B5EF4-FFF2-40B4-BE49-F238E27FC236}">
                <a16:creationId xmlns:a16="http://schemas.microsoft.com/office/drawing/2014/main" id="{7237FB4D-E0D8-3FF5-52C1-2545BEC19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6065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9FA-5B72-4C2C-9CB2-CC4404229BE0}" type="datetime1">
              <a:rPr lang="de-DE" smtClean="0"/>
              <a:t>31.01.2024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096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Q&amp;A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696000" y="2673401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</a:t>
            </a:r>
            <a:r>
              <a:rPr kumimoji="0" lang="de-DE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lang="de-DE" altLang="zh-CN" sz="1600" spc="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Overview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695999" y="3722147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Data collection and augmentation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696000" y="4823882"/>
            <a:ext cx="499223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Model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6025573" y="2673401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UI Design &amp; Project structure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6095999" y="3722147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</a:t>
            </a:r>
            <a:r>
              <a:rPr kumimoji="0" lang="de-DE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n-cs"/>
              </a:rPr>
              <a:t> Demo</a:t>
            </a:r>
            <a:r>
              <a:rPr lang="de-DE" dirty="0"/>
              <a:t>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852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D2092-E9E7-B73A-618D-57391140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53" y="1021481"/>
            <a:ext cx="7560000" cy="1080000"/>
          </a:xfrm>
        </p:spPr>
        <p:txBody>
          <a:bodyPr/>
          <a:lstStyle/>
          <a:p>
            <a:r>
              <a:rPr lang="en-US" altLang="zh-CN" dirty="0"/>
              <a:t>Work flow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74015-BDEE-EC2F-2DBB-7ECD7386B5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AAEC4-E5E1-9CF1-BEFF-0350D6C7BC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0E635-D3CF-6C9E-0568-8B8D439C39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4B50040-B244-1D30-CC13-7F8838522614}"/>
              </a:ext>
            </a:extLst>
          </p:cNvPr>
          <p:cNvSpPr/>
          <p:nvPr/>
        </p:nvSpPr>
        <p:spPr>
          <a:xfrm>
            <a:off x="372753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5E218DD-8792-624F-E42D-F80D9E48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302" y="3481215"/>
            <a:ext cx="1775637" cy="1080001"/>
          </a:xfrm>
          <a:custGeom>
            <a:avLst/>
            <a:gdLst>
              <a:gd name="connsiteX0" fmla="*/ 0 w 1775637"/>
              <a:gd name="connsiteY0" fmla="*/ 293415 h 1080001"/>
              <a:gd name="connsiteX1" fmla="*/ 293415 w 1775637"/>
              <a:gd name="connsiteY1" fmla="*/ 0 h 1080001"/>
              <a:gd name="connsiteX2" fmla="*/ 911595 w 1775637"/>
              <a:gd name="connsiteY2" fmla="*/ 0 h 1080001"/>
              <a:gd name="connsiteX3" fmla="*/ 1482222 w 1775637"/>
              <a:gd name="connsiteY3" fmla="*/ 0 h 1080001"/>
              <a:gd name="connsiteX4" fmla="*/ 1775637 w 1775637"/>
              <a:gd name="connsiteY4" fmla="*/ 293415 h 1080001"/>
              <a:gd name="connsiteX5" fmla="*/ 1775637 w 1775637"/>
              <a:gd name="connsiteY5" fmla="*/ 786586 h 1080001"/>
              <a:gd name="connsiteX6" fmla="*/ 1482222 w 1775637"/>
              <a:gd name="connsiteY6" fmla="*/ 1080001 h 1080001"/>
              <a:gd name="connsiteX7" fmla="*/ 911595 w 1775637"/>
              <a:gd name="connsiteY7" fmla="*/ 1080001 h 1080001"/>
              <a:gd name="connsiteX8" fmla="*/ 293415 w 1775637"/>
              <a:gd name="connsiteY8" fmla="*/ 1080001 h 1080001"/>
              <a:gd name="connsiteX9" fmla="*/ 0 w 1775637"/>
              <a:gd name="connsiteY9" fmla="*/ 786586 h 1080001"/>
              <a:gd name="connsiteX10" fmla="*/ 0 w 1775637"/>
              <a:gd name="connsiteY10" fmla="*/ 293415 h 10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5637" h="1080001" fill="none" extrusionOk="0">
                <a:moveTo>
                  <a:pt x="0" y="293415"/>
                </a:moveTo>
                <a:cubicBezTo>
                  <a:pt x="-14718" y="112507"/>
                  <a:pt x="149246" y="-8575"/>
                  <a:pt x="293415" y="0"/>
                </a:cubicBezTo>
                <a:cubicBezTo>
                  <a:pt x="500022" y="26386"/>
                  <a:pt x="636373" y="-19091"/>
                  <a:pt x="911595" y="0"/>
                </a:cubicBezTo>
                <a:cubicBezTo>
                  <a:pt x="1186817" y="19091"/>
                  <a:pt x="1231515" y="2655"/>
                  <a:pt x="1482222" y="0"/>
                </a:cubicBezTo>
                <a:cubicBezTo>
                  <a:pt x="1665791" y="-21986"/>
                  <a:pt x="1748254" y="112221"/>
                  <a:pt x="1775637" y="293415"/>
                </a:cubicBezTo>
                <a:cubicBezTo>
                  <a:pt x="1762094" y="419051"/>
                  <a:pt x="1753305" y="673697"/>
                  <a:pt x="1775637" y="786586"/>
                </a:cubicBezTo>
                <a:cubicBezTo>
                  <a:pt x="1772834" y="912189"/>
                  <a:pt x="1604580" y="1085620"/>
                  <a:pt x="1482222" y="1080001"/>
                </a:cubicBezTo>
                <a:cubicBezTo>
                  <a:pt x="1363988" y="1058144"/>
                  <a:pt x="1090179" y="1057749"/>
                  <a:pt x="911595" y="1080001"/>
                </a:cubicBezTo>
                <a:cubicBezTo>
                  <a:pt x="733011" y="1102253"/>
                  <a:pt x="573673" y="1050844"/>
                  <a:pt x="293415" y="1080001"/>
                </a:cubicBezTo>
                <a:cubicBezTo>
                  <a:pt x="136522" y="1088971"/>
                  <a:pt x="-7777" y="970004"/>
                  <a:pt x="0" y="786586"/>
                </a:cubicBezTo>
                <a:cubicBezTo>
                  <a:pt x="-18809" y="654223"/>
                  <a:pt x="-16392" y="496232"/>
                  <a:pt x="0" y="293415"/>
                </a:cubicBezTo>
                <a:close/>
              </a:path>
              <a:path w="1775637" h="1080001" stroke="0" extrusionOk="0">
                <a:moveTo>
                  <a:pt x="0" y="293415"/>
                </a:moveTo>
                <a:cubicBezTo>
                  <a:pt x="-11774" y="151462"/>
                  <a:pt x="118241" y="-15778"/>
                  <a:pt x="293415" y="0"/>
                </a:cubicBezTo>
                <a:cubicBezTo>
                  <a:pt x="429315" y="3676"/>
                  <a:pt x="628063" y="-26322"/>
                  <a:pt x="911595" y="0"/>
                </a:cubicBezTo>
                <a:cubicBezTo>
                  <a:pt x="1195127" y="26322"/>
                  <a:pt x="1211119" y="-18061"/>
                  <a:pt x="1482222" y="0"/>
                </a:cubicBezTo>
                <a:cubicBezTo>
                  <a:pt x="1654491" y="-32811"/>
                  <a:pt x="1778416" y="134252"/>
                  <a:pt x="1775637" y="293415"/>
                </a:cubicBezTo>
                <a:cubicBezTo>
                  <a:pt x="1790456" y="474113"/>
                  <a:pt x="1769368" y="641130"/>
                  <a:pt x="1775637" y="786586"/>
                </a:cubicBezTo>
                <a:cubicBezTo>
                  <a:pt x="1783696" y="960857"/>
                  <a:pt x="1655330" y="1081060"/>
                  <a:pt x="1482222" y="1080001"/>
                </a:cubicBezTo>
                <a:cubicBezTo>
                  <a:pt x="1322999" y="1094581"/>
                  <a:pt x="1017125" y="1104431"/>
                  <a:pt x="899707" y="1080001"/>
                </a:cubicBezTo>
                <a:cubicBezTo>
                  <a:pt x="782290" y="1055571"/>
                  <a:pt x="416857" y="1063141"/>
                  <a:pt x="293415" y="1080001"/>
                </a:cubicBezTo>
                <a:cubicBezTo>
                  <a:pt x="154398" y="1093576"/>
                  <a:pt x="-12564" y="959849"/>
                  <a:pt x="0" y="786586"/>
                </a:cubicBezTo>
                <a:cubicBezTo>
                  <a:pt x="-19505" y="643798"/>
                  <a:pt x="2551" y="486562"/>
                  <a:pt x="0" y="29341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>
                      <a:gd name="adj" fmla="val 271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476441-09E5-0050-20D2-8204CBBC0A64}"/>
              </a:ext>
            </a:extLst>
          </p:cNvPr>
          <p:cNvSpPr txBox="1"/>
          <p:nvPr/>
        </p:nvSpPr>
        <p:spPr>
          <a:xfrm>
            <a:off x="520995" y="3816851"/>
            <a:ext cx="17756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Fetching Data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625A54-8E08-BC05-E97C-EAC5E5FD33E7}"/>
              </a:ext>
            </a:extLst>
          </p:cNvPr>
          <p:cNvSpPr txBox="1"/>
          <p:nvPr/>
        </p:nvSpPr>
        <p:spPr>
          <a:xfrm>
            <a:off x="3096753" y="3723271"/>
            <a:ext cx="10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Building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 a Model</a:t>
            </a:r>
            <a:endParaRPr lang="en-US" altLang="zh-CN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C26B864-DA3D-B561-39BE-765EFF7BA2A6}"/>
              </a:ext>
            </a:extLst>
          </p:cNvPr>
          <p:cNvSpPr/>
          <p:nvPr/>
        </p:nvSpPr>
        <p:spPr>
          <a:xfrm>
            <a:off x="5016000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CC09D0-8C7D-1F58-0CC9-DDFA717F4671}"/>
              </a:ext>
            </a:extLst>
          </p:cNvPr>
          <p:cNvSpPr txBox="1"/>
          <p:nvPr/>
        </p:nvSpPr>
        <p:spPr>
          <a:xfrm>
            <a:off x="5380690" y="3821160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Training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0D6E73-253F-E137-7703-64B00FF3D0A5}"/>
              </a:ext>
            </a:extLst>
          </p:cNvPr>
          <p:cNvSpPr/>
          <p:nvPr/>
        </p:nvSpPr>
        <p:spPr>
          <a:xfrm>
            <a:off x="7536209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B25AD9-001C-5467-6B50-029B6BE8D835}"/>
              </a:ext>
            </a:extLst>
          </p:cNvPr>
          <p:cNvSpPr txBox="1"/>
          <p:nvPr/>
        </p:nvSpPr>
        <p:spPr>
          <a:xfrm>
            <a:off x="7521644" y="3662962"/>
            <a:ext cx="1800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1F67827-A503-0893-0528-42F55A271B47}"/>
              </a:ext>
            </a:extLst>
          </p:cNvPr>
          <p:cNvSpPr/>
          <p:nvPr/>
        </p:nvSpPr>
        <p:spPr>
          <a:xfrm>
            <a:off x="9950022" y="3460102"/>
            <a:ext cx="1800000" cy="1055388"/>
          </a:xfrm>
          <a:custGeom>
            <a:avLst/>
            <a:gdLst>
              <a:gd name="connsiteX0" fmla="*/ 0 w 1800000"/>
              <a:gd name="connsiteY0" fmla="*/ 175902 h 1055388"/>
              <a:gd name="connsiteX1" fmla="*/ 175902 w 1800000"/>
              <a:gd name="connsiteY1" fmla="*/ 0 h 1055388"/>
              <a:gd name="connsiteX2" fmla="*/ 615188 w 1800000"/>
              <a:gd name="connsiteY2" fmla="*/ 0 h 1055388"/>
              <a:gd name="connsiteX3" fmla="*/ 1112402 w 1800000"/>
              <a:gd name="connsiteY3" fmla="*/ 0 h 1055388"/>
              <a:gd name="connsiteX4" fmla="*/ 1624098 w 1800000"/>
              <a:gd name="connsiteY4" fmla="*/ 0 h 1055388"/>
              <a:gd name="connsiteX5" fmla="*/ 1800000 w 1800000"/>
              <a:gd name="connsiteY5" fmla="*/ 175902 h 1055388"/>
              <a:gd name="connsiteX6" fmla="*/ 1800000 w 1800000"/>
              <a:gd name="connsiteY6" fmla="*/ 513622 h 1055388"/>
              <a:gd name="connsiteX7" fmla="*/ 1800000 w 1800000"/>
              <a:gd name="connsiteY7" fmla="*/ 879486 h 1055388"/>
              <a:gd name="connsiteX8" fmla="*/ 1624098 w 1800000"/>
              <a:gd name="connsiteY8" fmla="*/ 1055388 h 1055388"/>
              <a:gd name="connsiteX9" fmla="*/ 1112402 w 1800000"/>
              <a:gd name="connsiteY9" fmla="*/ 1055388 h 1055388"/>
              <a:gd name="connsiteX10" fmla="*/ 629670 w 1800000"/>
              <a:gd name="connsiteY10" fmla="*/ 1055388 h 1055388"/>
              <a:gd name="connsiteX11" fmla="*/ 175902 w 1800000"/>
              <a:gd name="connsiteY11" fmla="*/ 1055388 h 1055388"/>
              <a:gd name="connsiteX12" fmla="*/ 0 w 1800000"/>
              <a:gd name="connsiteY12" fmla="*/ 879486 h 1055388"/>
              <a:gd name="connsiteX13" fmla="*/ 0 w 1800000"/>
              <a:gd name="connsiteY13" fmla="*/ 513622 h 1055388"/>
              <a:gd name="connsiteX14" fmla="*/ 0 w 1800000"/>
              <a:gd name="connsiteY14" fmla="*/ 175902 h 105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55388" fill="none" extrusionOk="0">
                <a:moveTo>
                  <a:pt x="0" y="175902"/>
                </a:moveTo>
                <a:cubicBezTo>
                  <a:pt x="3836" y="74834"/>
                  <a:pt x="60068" y="-13065"/>
                  <a:pt x="175902" y="0"/>
                </a:cubicBezTo>
                <a:cubicBezTo>
                  <a:pt x="271023" y="18835"/>
                  <a:pt x="476143" y="5464"/>
                  <a:pt x="615188" y="0"/>
                </a:cubicBezTo>
                <a:cubicBezTo>
                  <a:pt x="754233" y="-5464"/>
                  <a:pt x="927943" y="9860"/>
                  <a:pt x="1112402" y="0"/>
                </a:cubicBezTo>
                <a:cubicBezTo>
                  <a:pt x="1296861" y="-9860"/>
                  <a:pt x="1457933" y="-10940"/>
                  <a:pt x="1624098" y="0"/>
                </a:cubicBezTo>
                <a:cubicBezTo>
                  <a:pt x="1725762" y="-3720"/>
                  <a:pt x="1796233" y="81672"/>
                  <a:pt x="1800000" y="175902"/>
                </a:cubicBezTo>
                <a:cubicBezTo>
                  <a:pt x="1801000" y="269801"/>
                  <a:pt x="1802057" y="363461"/>
                  <a:pt x="1800000" y="513622"/>
                </a:cubicBezTo>
                <a:cubicBezTo>
                  <a:pt x="1797943" y="663783"/>
                  <a:pt x="1792935" y="703456"/>
                  <a:pt x="1800000" y="879486"/>
                </a:cubicBezTo>
                <a:cubicBezTo>
                  <a:pt x="1816014" y="974333"/>
                  <a:pt x="1717006" y="1042237"/>
                  <a:pt x="1624098" y="1055388"/>
                </a:cubicBezTo>
                <a:cubicBezTo>
                  <a:pt x="1427632" y="1071342"/>
                  <a:pt x="1320346" y="1048580"/>
                  <a:pt x="1112402" y="1055388"/>
                </a:cubicBezTo>
                <a:cubicBezTo>
                  <a:pt x="904458" y="1062196"/>
                  <a:pt x="808543" y="1049546"/>
                  <a:pt x="629670" y="1055388"/>
                </a:cubicBezTo>
                <a:cubicBezTo>
                  <a:pt x="450797" y="1061230"/>
                  <a:pt x="294148" y="1074634"/>
                  <a:pt x="175902" y="1055388"/>
                </a:cubicBezTo>
                <a:cubicBezTo>
                  <a:pt x="93228" y="1068036"/>
                  <a:pt x="-18390" y="962553"/>
                  <a:pt x="0" y="879486"/>
                </a:cubicBezTo>
                <a:cubicBezTo>
                  <a:pt x="-12815" y="803121"/>
                  <a:pt x="-7869" y="673637"/>
                  <a:pt x="0" y="513622"/>
                </a:cubicBezTo>
                <a:cubicBezTo>
                  <a:pt x="7869" y="353607"/>
                  <a:pt x="10638" y="255149"/>
                  <a:pt x="0" y="175902"/>
                </a:cubicBezTo>
                <a:close/>
              </a:path>
              <a:path w="1800000" h="1055388" stroke="0" extrusionOk="0">
                <a:moveTo>
                  <a:pt x="0" y="175902"/>
                </a:moveTo>
                <a:cubicBezTo>
                  <a:pt x="-2587" y="83170"/>
                  <a:pt x="63647" y="-18161"/>
                  <a:pt x="175902" y="0"/>
                </a:cubicBezTo>
                <a:cubicBezTo>
                  <a:pt x="321618" y="-18919"/>
                  <a:pt x="510208" y="-18283"/>
                  <a:pt x="687598" y="0"/>
                </a:cubicBezTo>
                <a:cubicBezTo>
                  <a:pt x="864988" y="18283"/>
                  <a:pt x="970790" y="-15967"/>
                  <a:pt x="1184812" y="0"/>
                </a:cubicBezTo>
                <a:cubicBezTo>
                  <a:pt x="1398834" y="15967"/>
                  <a:pt x="1430291" y="-13472"/>
                  <a:pt x="1624098" y="0"/>
                </a:cubicBezTo>
                <a:cubicBezTo>
                  <a:pt x="1713544" y="-2849"/>
                  <a:pt x="1798695" y="93274"/>
                  <a:pt x="1800000" y="175902"/>
                </a:cubicBezTo>
                <a:cubicBezTo>
                  <a:pt x="1810552" y="249135"/>
                  <a:pt x="1807824" y="415941"/>
                  <a:pt x="1800000" y="513622"/>
                </a:cubicBezTo>
                <a:cubicBezTo>
                  <a:pt x="1792176" y="611303"/>
                  <a:pt x="1811474" y="805543"/>
                  <a:pt x="1800000" y="879486"/>
                </a:cubicBezTo>
                <a:cubicBezTo>
                  <a:pt x="1801991" y="989246"/>
                  <a:pt x="1735885" y="1055530"/>
                  <a:pt x="1624098" y="1055388"/>
                </a:cubicBezTo>
                <a:cubicBezTo>
                  <a:pt x="1436955" y="1058381"/>
                  <a:pt x="1351483" y="1062873"/>
                  <a:pt x="1170330" y="1055388"/>
                </a:cubicBezTo>
                <a:cubicBezTo>
                  <a:pt x="989177" y="1047903"/>
                  <a:pt x="938174" y="1043921"/>
                  <a:pt x="716562" y="1055388"/>
                </a:cubicBezTo>
                <a:cubicBezTo>
                  <a:pt x="494950" y="1066855"/>
                  <a:pt x="443326" y="1078712"/>
                  <a:pt x="175902" y="1055388"/>
                </a:cubicBezTo>
                <a:cubicBezTo>
                  <a:pt x="64798" y="1037506"/>
                  <a:pt x="18819" y="967609"/>
                  <a:pt x="0" y="879486"/>
                </a:cubicBezTo>
                <a:cubicBezTo>
                  <a:pt x="-15215" y="696668"/>
                  <a:pt x="1698" y="600935"/>
                  <a:pt x="0" y="513622"/>
                </a:cubicBezTo>
                <a:cubicBezTo>
                  <a:pt x="-1698" y="426309"/>
                  <a:pt x="-1292" y="272110"/>
                  <a:pt x="0" y="1759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F6AF66-EBD4-4511-CB9D-EF9799973C64}"/>
              </a:ext>
            </a:extLst>
          </p:cNvPr>
          <p:cNvSpPr txBox="1"/>
          <p:nvPr/>
        </p:nvSpPr>
        <p:spPr>
          <a:xfrm>
            <a:off x="10274166" y="3821160"/>
            <a:ext cx="1462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Prediction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5A2782C-308E-A122-968A-864C94E39CC4}"/>
              </a:ext>
            </a:extLst>
          </p:cNvPr>
          <p:cNvSpPr/>
          <p:nvPr/>
        </p:nvSpPr>
        <p:spPr>
          <a:xfrm>
            <a:off x="2187243" y="3816851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3E6EC1F-F308-585D-5D8E-E4E14088CD8C}"/>
              </a:ext>
            </a:extLst>
          </p:cNvPr>
          <p:cNvSpPr/>
          <p:nvPr/>
        </p:nvSpPr>
        <p:spPr>
          <a:xfrm>
            <a:off x="4508189" y="3863413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D0CB84D-2EA5-2BE9-BDE3-2E01E9002015}"/>
              </a:ext>
            </a:extLst>
          </p:cNvPr>
          <p:cNvSpPr/>
          <p:nvPr/>
        </p:nvSpPr>
        <p:spPr>
          <a:xfrm>
            <a:off x="6941244" y="3906727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D3330140-563F-9A0B-4E97-8B4079556C4B}"/>
              </a:ext>
            </a:extLst>
          </p:cNvPr>
          <p:cNvSpPr/>
          <p:nvPr/>
        </p:nvSpPr>
        <p:spPr>
          <a:xfrm>
            <a:off x="9414174" y="3857385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079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F0E76-41A0-9CFB-7412-9883EF6B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00000"/>
            <a:ext cx="6096000" cy="1080000"/>
          </a:xfrm>
        </p:spPr>
        <p:txBody>
          <a:bodyPr>
            <a:normAutofit fontScale="90000"/>
          </a:bodyPr>
          <a:lstStyle/>
          <a:p>
            <a:r>
              <a:rPr lang="en-US" altLang="zh-CN" sz="4900" i="0" dirty="0">
                <a:solidFill>
                  <a:srgbClr val="000000"/>
                </a:solidFill>
                <a:effectLst/>
                <a:latin typeface="+mj-ea"/>
              </a:rPr>
              <a:t>Building a Model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01E3EF-0A69-93B5-BFD6-171C005D15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4000" y="2529000"/>
            <a:ext cx="3576000" cy="2349001"/>
          </a:xfrm>
        </p:spPr>
        <p:txBody>
          <a:bodyPr>
            <a:normAutofit/>
          </a:bodyPr>
          <a:lstStyle/>
          <a:p>
            <a:r>
              <a:rPr lang="en-US" altLang="zh-CN" sz="2800" dirty="0"/>
              <a:t>Rescaling Layer </a:t>
            </a:r>
          </a:p>
          <a:p>
            <a:r>
              <a:rPr lang="en-US" altLang="zh-CN" sz="2800" dirty="0"/>
              <a:t>Pre-trained Model</a:t>
            </a:r>
          </a:p>
          <a:p>
            <a:r>
              <a:rPr lang="en-US" altLang="zh-CN" sz="2800" dirty="0"/>
              <a:t>Dense Layer</a:t>
            </a:r>
          </a:p>
          <a:p>
            <a:r>
              <a:rPr lang="en-US" altLang="zh-CN" sz="2800" dirty="0"/>
              <a:t>Adam Optimizer</a:t>
            </a:r>
            <a:endParaRPr lang="zh-CN" altLang="en-US" sz="2800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3F3FAA-849F-40D3-A45E-BD246CAD06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52732-8D2C-3117-4AF5-C4AD8BA317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389151-0538-3D68-7393-07C5460E6F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21</a:t>
            </a:fld>
            <a:endParaRPr lang="de-DE"/>
          </a:p>
        </p:txBody>
      </p:sp>
      <p:pic>
        <p:nvPicPr>
          <p:cNvPr id="15" name="图片 14" descr="日程表&#10;&#10;描述已自动生成">
            <a:extLst>
              <a:ext uri="{FF2B5EF4-FFF2-40B4-BE49-F238E27FC236}">
                <a16:creationId xmlns:a16="http://schemas.microsoft.com/office/drawing/2014/main" id="{6969675F-BC20-5F36-7F39-2ADBEDF8C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96562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359A1-56DF-0EEA-2A58-1AE20C13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590968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E1C1E-4CC4-4800-65FE-192388058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980000"/>
            <a:ext cx="5376000" cy="4500000"/>
          </a:xfrm>
        </p:spPr>
        <p:txBody>
          <a:bodyPr>
            <a:normAutofit lnSpcReduction="10000"/>
          </a:bodyPr>
          <a:lstStyle/>
          <a:p>
            <a:r>
              <a:rPr lang="en-US" altLang="zh-CN" b="1" dirty="0">
                <a:latin typeface="+mn-ea"/>
              </a:rPr>
              <a:t>We will add 3 Very Important Callbacks for our model</a:t>
            </a:r>
          </a:p>
          <a:p>
            <a:r>
              <a:rPr lang="en-US" altLang="zh-CN" b="1" dirty="0" err="1">
                <a:latin typeface="+mn-ea"/>
              </a:rPr>
              <a:t>ModelCheckpoint</a:t>
            </a:r>
            <a:r>
              <a:rPr lang="en-US" altLang="zh-CN" b="1" dirty="0">
                <a:latin typeface="+mn-ea"/>
              </a:rPr>
              <a:t>: This callback saves the model weights after every epoch if the validation loss improves.</a:t>
            </a:r>
          </a:p>
          <a:p>
            <a:r>
              <a:rPr lang="en-US" altLang="zh-CN" b="1" dirty="0" err="1">
                <a:latin typeface="+mn-ea"/>
              </a:rPr>
              <a:t>EarlyStopping</a:t>
            </a:r>
            <a:r>
              <a:rPr lang="en-US" altLang="zh-CN" b="1" dirty="0">
                <a:latin typeface="+mn-ea"/>
              </a:rPr>
              <a:t>: This callback stops the training process if the validation loss doesn't improve for a certain number of epochs.</a:t>
            </a:r>
          </a:p>
          <a:p>
            <a:r>
              <a:rPr lang="en-US" altLang="zh-CN" b="1" dirty="0" err="1">
                <a:latin typeface="+mn-ea"/>
              </a:rPr>
              <a:t>ReduceLROnPlateu</a:t>
            </a:r>
            <a:r>
              <a:rPr lang="en-US" altLang="zh-CN" b="1" dirty="0">
                <a:latin typeface="+mn-ea"/>
              </a:rPr>
              <a:t>: This callback monitors a quantity and if no improvement is seen for a 'patience' number of epochs, the learning rate is reduced.</a:t>
            </a:r>
            <a:endParaRPr lang="zh-CN" altLang="en-US" b="1" dirty="0">
              <a:latin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AF680-C3F0-C940-FE9E-32E178DB903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6D521-0EA3-5F38-6764-CB34500E10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4451D7-2D6D-9646-644C-10D7A9DD21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8" name="图片 7" descr="小狗在床上&#10;&#10;描述已自动生成">
            <a:extLst>
              <a:ext uri="{FF2B5EF4-FFF2-40B4-BE49-F238E27FC236}">
                <a16:creationId xmlns:a16="http://schemas.microsoft.com/office/drawing/2014/main" id="{E9A7E280-8659-D8E0-D75A-5679FE8FA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6000" y="2349000"/>
            <a:ext cx="4762500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3705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4452-1DF7-61F9-73B5-08BBAA31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br>
              <a:rPr lang="en-US" altLang="zh-CN" sz="44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F22B9-46D2-DA64-E4C6-79B6038578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After the cross-validation, 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FB87F-844B-039A-0826-04064B748DE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A674D-B453-C954-0E04-842110DB05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C628A-83B2-AB62-D859-64FF46EAE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/>
          </a:p>
        </p:txBody>
      </p:sp>
      <p:graphicFrame>
        <p:nvGraphicFramePr>
          <p:cNvPr id="7" name="图表 6">
            <a:extLst>
              <a:ext uri="{FF2B5EF4-FFF2-40B4-BE49-F238E27FC236}">
                <a16:creationId xmlns:a16="http://schemas.microsoft.com/office/drawing/2014/main" id="{59B58CF8-AFFE-1F54-5030-7326CF35F6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468435116"/>
              </p:ext>
            </p:extLst>
          </p:nvPr>
        </p:nvGraphicFramePr>
        <p:xfrm>
          <a:off x="336000" y="2428905"/>
          <a:ext cx="5760000" cy="294706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7B8377ED-E87B-7A5D-9150-AA8736FD27E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04789758"/>
              </p:ext>
            </p:extLst>
          </p:nvPr>
        </p:nvGraphicFramePr>
        <p:xfrm>
          <a:off x="6096000" y="2335473"/>
          <a:ext cx="5400000" cy="313393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9" name="文本框 8">
            <a:extLst>
              <a:ext uri="{FF2B5EF4-FFF2-40B4-BE49-F238E27FC236}">
                <a16:creationId xmlns:a16="http://schemas.microsoft.com/office/drawing/2014/main" id="{2DB2BDF6-A33F-9FC9-2DB5-AF9958D97803}"/>
              </a:ext>
            </a:extLst>
          </p:cNvPr>
          <p:cNvSpPr txBox="1"/>
          <p:nvPr/>
        </p:nvSpPr>
        <p:spPr>
          <a:xfrm>
            <a:off x="696000" y="5454112"/>
            <a:ext cx="57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Multi-class balanced accuracy: 0.732 (train) / 0.734 (validation)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4BAA698-9939-B688-A415-CD62CEB95A25}"/>
              </a:ext>
            </a:extLst>
          </p:cNvPr>
          <p:cNvSpPr txBox="1"/>
          <p:nvPr/>
        </p:nvSpPr>
        <p:spPr>
          <a:xfrm>
            <a:off x="6298043" y="5454112"/>
            <a:ext cx="5760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Multi-class balanced accuracy:6.303 (train) / 7.083 (validation)</a:t>
            </a:r>
          </a:p>
        </p:txBody>
      </p:sp>
    </p:spTree>
    <p:extLst>
      <p:ext uri="{BB962C8B-B14F-4D97-AF65-F5344CB8AC3E}">
        <p14:creationId xmlns:p14="http://schemas.microsoft.com/office/powerpoint/2010/main" val="19747850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F565D-C57C-B591-2F37-C9E52F85B8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zh-CN" altLang="en-US" dirty="0"/>
          </a:p>
        </p:txBody>
      </p:sp>
      <p:pic>
        <p:nvPicPr>
          <p:cNvPr id="8" name="内容占位符 7" descr="图表, 折线图&#10;&#10;描述已自动生成">
            <a:extLst>
              <a:ext uri="{FF2B5EF4-FFF2-40B4-BE49-F238E27FC236}">
                <a16:creationId xmlns:a16="http://schemas.microsoft.com/office/drawing/2014/main" id="{A151E841-D92D-2B00-26F6-3072E36348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833364"/>
            <a:ext cx="3778228" cy="2449307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7659E-DF40-11F8-62F0-221D2C55F9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4821C-70AE-8323-A766-68EBD16281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562DD9-3A0E-0083-1E71-BDD96FF154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24</a:t>
            </a:fld>
            <a:endParaRPr lang="de-DE"/>
          </a:p>
        </p:txBody>
      </p:sp>
      <p:pic>
        <p:nvPicPr>
          <p:cNvPr id="10" name="图片 9" descr="图表, 折线图&#10;&#10;描述已自动生成">
            <a:extLst>
              <a:ext uri="{FF2B5EF4-FFF2-40B4-BE49-F238E27FC236}">
                <a16:creationId xmlns:a16="http://schemas.microsoft.com/office/drawing/2014/main" id="{6F037898-6AD3-3779-05B8-1447343F48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1816682"/>
            <a:ext cx="3778228" cy="2449307"/>
          </a:xfrm>
          <a:prstGeom prst="rect">
            <a:avLst/>
          </a:prstGeom>
        </p:spPr>
      </p:pic>
      <p:pic>
        <p:nvPicPr>
          <p:cNvPr id="12" name="图片 11" descr="图表, 折线图&#10;&#10;描述已自动生成">
            <a:extLst>
              <a:ext uri="{FF2B5EF4-FFF2-40B4-BE49-F238E27FC236}">
                <a16:creationId xmlns:a16="http://schemas.microsoft.com/office/drawing/2014/main" id="{F4988E8A-6062-6345-7BCE-0E5E8CF8908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1" y="4303435"/>
            <a:ext cx="3778227" cy="2194565"/>
          </a:xfrm>
          <a:prstGeom prst="rect">
            <a:avLst/>
          </a:prstGeom>
        </p:spPr>
      </p:pic>
      <p:pic>
        <p:nvPicPr>
          <p:cNvPr id="14" name="图片 13" descr="图表, 折线图&#10;&#10;描述已自动生成">
            <a:extLst>
              <a:ext uri="{FF2B5EF4-FFF2-40B4-BE49-F238E27FC236}">
                <a16:creationId xmlns:a16="http://schemas.microsoft.com/office/drawing/2014/main" id="{F81F5ABE-2B68-E96A-B207-0EA34ABD04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000" y="4303435"/>
            <a:ext cx="3778229" cy="2194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62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2D4840-1F94-D903-FC76-F82EDFC174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1369542"/>
            <a:ext cx="2856000" cy="532318"/>
          </a:xfrm>
        </p:spPr>
        <p:txBody>
          <a:bodyPr>
            <a:normAutofit fontScale="90000"/>
          </a:bodyPr>
          <a:lstStyle/>
          <a:p>
            <a:r>
              <a:rPr lang="en-US" altLang="zh-CN" sz="4400" b="1" dirty="0">
                <a:latin typeface="Inter"/>
              </a:rPr>
              <a:t>Prediction</a:t>
            </a:r>
            <a:br>
              <a:rPr lang="zh-CN" altLang="en-US" sz="4400" b="1" dirty="0">
                <a:latin typeface="Inter"/>
              </a:rPr>
            </a:br>
            <a:endParaRPr lang="zh-CN" altLang="en-US" dirty="0"/>
          </a:p>
        </p:txBody>
      </p:sp>
      <p:pic>
        <p:nvPicPr>
          <p:cNvPr id="8" name="内容占位符 7" descr="狗躺在地上&#10;&#10;描述已自动生成">
            <a:extLst>
              <a:ext uri="{FF2B5EF4-FFF2-40B4-BE49-F238E27FC236}">
                <a16:creationId xmlns:a16="http://schemas.microsoft.com/office/drawing/2014/main" id="{DB1E0537-42B5-2C5B-929E-B560BAA56B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000" y="1770187"/>
            <a:ext cx="3960000" cy="4168423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31238-2541-0A3F-8EC5-A70C64AA3E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01569C-27B7-6B3A-CD2C-1CE15FCA4C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9BE7A-8131-6AA5-CF07-4CA515FAA1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D9CB720F-B367-1ED9-35FC-A392FA4D22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5999" y="2709000"/>
            <a:ext cx="4394413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93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2A2A4C-418F-6C60-C872-8681D9008B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6000" y="909000"/>
            <a:ext cx="5736000" cy="547682"/>
          </a:xfrm>
        </p:spPr>
        <p:txBody>
          <a:bodyPr/>
          <a:lstStyle/>
          <a:p>
            <a:r>
              <a:rPr lang="en-US" altLang="zh-CN" sz="4000" b="1" dirty="0">
                <a:latin typeface="Inter"/>
              </a:rPr>
              <a:t>Prediction</a:t>
            </a:r>
            <a:endParaRPr lang="zh-CN" altLang="en-US" dirty="0"/>
          </a:p>
        </p:txBody>
      </p:sp>
      <p:pic>
        <p:nvPicPr>
          <p:cNvPr id="8" name="内容占位符 7" descr="狗站在草地上&#10;&#10;描述已自动生成">
            <a:extLst>
              <a:ext uri="{FF2B5EF4-FFF2-40B4-BE49-F238E27FC236}">
                <a16:creationId xmlns:a16="http://schemas.microsoft.com/office/drawing/2014/main" id="{B7B0C97B-2E75-D696-0DFC-30E23C38B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1734557"/>
            <a:ext cx="4320000" cy="4156364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A4849-5607-85A9-A6DD-FFE90FB6A7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ED3F5E-A460-A58C-AD0F-A54AC4E634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5AE2E-4240-D322-115E-BA68AF8CEC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26</a:t>
            </a:fld>
            <a:endParaRPr lang="de-DE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B660DD14-087E-8CD4-C7B1-7FAA5368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999" y="2709000"/>
            <a:ext cx="4704001" cy="1961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317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DB3711-5D05-6564-9B4E-316F1C3D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D5AC04-45A4-D069-DAD1-1C078032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B3691-538C-93E9-0888-4A394234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27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52582B7-CA62-1287-BB14-9D81ECF649DE}"/>
              </a:ext>
            </a:extLst>
          </p:cNvPr>
          <p:cNvSpPr txBox="1">
            <a:spLocks/>
          </p:cNvSpPr>
          <p:nvPr/>
        </p:nvSpPr>
        <p:spPr>
          <a:xfrm>
            <a:off x="1416000" y="2838641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User </a:t>
            </a:r>
            <a:r>
              <a:rPr lang="en-US" altLang="zh-CN" dirty="0" err="1"/>
              <a:t>interfAce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9A285658-0F41-093D-44B5-E439C4DFF5EA}"/>
              </a:ext>
            </a:extLst>
          </p:cNvPr>
          <p:cNvSpPr txBox="1">
            <a:spLocks/>
          </p:cNvSpPr>
          <p:nvPr/>
        </p:nvSpPr>
        <p:spPr>
          <a:xfrm>
            <a:off x="-2544000" y="3544824"/>
            <a:ext cx="9360000" cy="146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en-US" altLang="zh-CN" dirty="0"/>
              <a:t>                                                                                                           </a:t>
            </a:r>
            <a:r>
              <a:rPr lang="en-US" altLang="zh-CN" dirty="0" err="1"/>
              <a:t>Xiaoyan</a:t>
            </a:r>
            <a:r>
              <a:rPr lang="en-US" altLang="zh-CN" dirty="0"/>
              <a:t> </a:t>
            </a:r>
            <a:r>
              <a:rPr lang="en-US" altLang="zh-CN" dirty="0" err="1"/>
              <a:t>Xue</a:t>
            </a:r>
            <a:endParaRPr lang="en-US" altLang="zh-CN" dirty="0"/>
          </a:p>
          <a:p>
            <a:endParaRPr lang="de-DE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5B7DD3-A36F-53C9-818C-B18DF106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663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dirty="0"/>
              <a:t>Project structure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0AEF626-B753-E95D-8138-25A329B400B9}"/>
              </a:ext>
            </a:extLst>
          </p:cNvPr>
          <p:cNvSpPr/>
          <p:nvPr/>
        </p:nvSpPr>
        <p:spPr>
          <a:xfrm>
            <a:off x="360000" y="2717012"/>
            <a:ext cx="2136000" cy="34956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DFEE19-D952-834E-659E-935EE06B0436}"/>
              </a:ext>
            </a:extLst>
          </p:cNvPr>
          <p:cNvSpPr txBox="1"/>
          <p:nvPr/>
        </p:nvSpPr>
        <p:spPr>
          <a:xfrm>
            <a:off x="5016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1B0045-1B26-E602-31AE-F4AAD29EAFE1}"/>
              </a:ext>
            </a:extLst>
          </p:cNvPr>
          <p:cNvCxnSpPr/>
          <p:nvPr/>
        </p:nvCxnSpPr>
        <p:spPr>
          <a:xfrm>
            <a:off x="8256000" y="2474541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AB0027B-EB69-3E9D-683D-E21BAD821588}"/>
              </a:ext>
            </a:extLst>
          </p:cNvPr>
          <p:cNvCxnSpPr/>
          <p:nvPr/>
        </p:nvCxnSpPr>
        <p:spPr>
          <a:xfrm>
            <a:off x="2856000" y="2440313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19941E5-098F-F6FD-0EEE-644BAFFF43CA}"/>
              </a:ext>
            </a:extLst>
          </p:cNvPr>
          <p:cNvSpPr txBox="1"/>
          <p:nvPr/>
        </p:nvSpPr>
        <p:spPr>
          <a:xfrm>
            <a:off x="9336000" y="210520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F9DA0E-0B79-E63D-85D2-644E195321B6}"/>
              </a:ext>
            </a:extLst>
          </p:cNvPr>
          <p:cNvSpPr txBox="1"/>
          <p:nvPr/>
        </p:nvSpPr>
        <p:spPr>
          <a:xfrm>
            <a:off x="708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020908-39C2-1704-0179-BEBC02DC0395}"/>
              </a:ext>
            </a:extLst>
          </p:cNvPr>
          <p:cNvSpPr txBox="1"/>
          <p:nvPr/>
        </p:nvSpPr>
        <p:spPr>
          <a:xfrm>
            <a:off x="850743" y="283039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MYSQL</a:t>
            </a:r>
            <a:endParaRPr lang="zh-CN" altLang="en-US" b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759186-2494-5273-3227-19D5A6F558CB}"/>
              </a:ext>
            </a:extLst>
          </p:cNvPr>
          <p:cNvSpPr/>
          <p:nvPr/>
        </p:nvSpPr>
        <p:spPr>
          <a:xfrm>
            <a:off x="606101" y="4073006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DAC008B-2B97-1994-5AA9-ADC298F16565}"/>
              </a:ext>
            </a:extLst>
          </p:cNvPr>
          <p:cNvSpPr/>
          <p:nvPr/>
        </p:nvSpPr>
        <p:spPr>
          <a:xfrm>
            <a:off x="606101" y="4707653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6552BC90-42A0-ADB4-55BC-C8BDBD5AC41A}"/>
              </a:ext>
            </a:extLst>
          </p:cNvPr>
          <p:cNvSpPr/>
          <p:nvPr/>
        </p:nvSpPr>
        <p:spPr>
          <a:xfrm>
            <a:off x="597175" y="5319456"/>
            <a:ext cx="1538826" cy="36933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User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A2EB611-8A01-18B1-F6B3-59DDCE13AAEE}"/>
              </a:ext>
            </a:extLst>
          </p:cNvPr>
          <p:cNvSpPr/>
          <p:nvPr/>
        </p:nvSpPr>
        <p:spPr>
          <a:xfrm>
            <a:off x="3168035" y="2717014"/>
            <a:ext cx="4751966" cy="1716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42A2AF7-230E-8AEB-B870-C8A0460AC1E0}"/>
              </a:ext>
            </a:extLst>
          </p:cNvPr>
          <p:cNvSpPr/>
          <p:nvPr/>
        </p:nvSpPr>
        <p:spPr>
          <a:xfrm>
            <a:off x="8731106" y="2609794"/>
            <a:ext cx="1429321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235D15F-7BF6-7DBD-C4DE-4834886ECDAE}"/>
              </a:ext>
            </a:extLst>
          </p:cNvPr>
          <p:cNvSpPr/>
          <p:nvPr/>
        </p:nvSpPr>
        <p:spPr>
          <a:xfrm>
            <a:off x="10333078" y="2576322"/>
            <a:ext cx="1245844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CSS3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DC0FDFE-780C-34C7-6016-6534F7BD2C55}"/>
              </a:ext>
            </a:extLst>
          </p:cNvPr>
          <p:cNvSpPr/>
          <p:nvPr/>
        </p:nvSpPr>
        <p:spPr>
          <a:xfrm>
            <a:off x="8705830" y="3261373"/>
            <a:ext cx="3015165" cy="295129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JavaScript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3AFF484-0354-7DC5-2A1C-2FC95A6E9EA7}"/>
              </a:ext>
            </a:extLst>
          </p:cNvPr>
          <p:cNvSpPr/>
          <p:nvPr/>
        </p:nvSpPr>
        <p:spPr>
          <a:xfrm>
            <a:off x="8869220" y="3871457"/>
            <a:ext cx="270970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0E56C6E-5873-B6A7-B8C4-A535959E87DE}"/>
              </a:ext>
            </a:extLst>
          </p:cNvPr>
          <p:cNvSpPr/>
          <p:nvPr/>
        </p:nvSpPr>
        <p:spPr>
          <a:xfrm>
            <a:off x="8881385" y="4377030"/>
            <a:ext cx="2715380" cy="3403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106F5EF-4C77-58E1-B0A7-B4AC36664C0A}"/>
              </a:ext>
            </a:extLst>
          </p:cNvPr>
          <p:cNvSpPr/>
          <p:nvPr/>
        </p:nvSpPr>
        <p:spPr>
          <a:xfrm>
            <a:off x="8881385" y="4834616"/>
            <a:ext cx="2704514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Umi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6A1256A-A143-51AB-ECDE-F445C463F088}"/>
              </a:ext>
            </a:extLst>
          </p:cNvPr>
          <p:cNvSpPr/>
          <p:nvPr/>
        </p:nvSpPr>
        <p:spPr>
          <a:xfrm>
            <a:off x="8870519" y="5340815"/>
            <a:ext cx="2710839" cy="380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 Design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F1246C7-2BEA-CD63-A3D3-186B1089048D}"/>
              </a:ext>
            </a:extLst>
          </p:cNvPr>
          <p:cNvSpPr/>
          <p:nvPr/>
        </p:nvSpPr>
        <p:spPr>
          <a:xfrm>
            <a:off x="3482945" y="3786579"/>
            <a:ext cx="1893056" cy="411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854D4BA-3D3C-F210-C8E7-E035C163EC00}"/>
              </a:ext>
            </a:extLst>
          </p:cNvPr>
          <p:cNvSpPr/>
          <p:nvPr/>
        </p:nvSpPr>
        <p:spPr>
          <a:xfrm>
            <a:off x="3476159" y="3211184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D67F795-D73B-FD1D-59DE-D126652FB4DE}"/>
              </a:ext>
            </a:extLst>
          </p:cNvPr>
          <p:cNvSpPr/>
          <p:nvPr/>
        </p:nvSpPr>
        <p:spPr>
          <a:xfrm>
            <a:off x="5585748" y="3783526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61DC7E7-7EC7-3FDA-425B-C6190ABA5769}"/>
              </a:ext>
            </a:extLst>
          </p:cNvPr>
          <p:cNvSpPr/>
          <p:nvPr/>
        </p:nvSpPr>
        <p:spPr>
          <a:xfrm>
            <a:off x="5585748" y="3275027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EB1CE82-E230-78EF-0E41-EA5A0AEC4EDA}"/>
              </a:ext>
            </a:extLst>
          </p:cNvPr>
          <p:cNvSpPr/>
          <p:nvPr/>
        </p:nvSpPr>
        <p:spPr>
          <a:xfrm>
            <a:off x="606101" y="3468658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0210FBB-352C-FFFB-B363-9F0C3A134711}"/>
              </a:ext>
            </a:extLst>
          </p:cNvPr>
          <p:cNvSpPr/>
          <p:nvPr/>
        </p:nvSpPr>
        <p:spPr>
          <a:xfrm>
            <a:off x="3166811" y="4613576"/>
            <a:ext cx="4778378" cy="1599097"/>
          </a:xfrm>
          <a:prstGeom prst="roundRect">
            <a:avLst/>
          </a:prstGeom>
          <a:solidFill>
            <a:srgbClr val="D2C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90862AD-6411-E4E0-80F0-F4CD8A1F2E77}"/>
              </a:ext>
            </a:extLst>
          </p:cNvPr>
          <p:cNvSpPr/>
          <p:nvPr/>
        </p:nvSpPr>
        <p:spPr>
          <a:xfrm>
            <a:off x="3482945" y="511948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20DEBEC-8C60-DFB6-3CF3-78667081F08A}"/>
              </a:ext>
            </a:extLst>
          </p:cNvPr>
          <p:cNvSpPr/>
          <p:nvPr/>
        </p:nvSpPr>
        <p:spPr>
          <a:xfrm>
            <a:off x="5585748" y="5131756"/>
            <a:ext cx="1950252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F67B48F-1CB9-1173-3C93-BA8AEFA4645B}"/>
              </a:ext>
            </a:extLst>
          </p:cNvPr>
          <p:cNvSpPr/>
          <p:nvPr/>
        </p:nvSpPr>
        <p:spPr>
          <a:xfrm>
            <a:off x="3482944" y="5666080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90FE42A-7AFD-CC1E-491E-0D9BBF01D32E}"/>
              </a:ext>
            </a:extLst>
          </p:cNvPr>
          <p:cNvSpPr/>
          <p:nvPr/>
        </p:nvSpPr>
        <p:spPr>
          <a:xfrm>
            <a:off x="5585747" y="5662345"/>
            <a:ext cx="1950251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Scikit-learn</a:t>
            </a:r>
            <a:endParaRPr lang="zh-CN" alt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 sz="3200" dirty="0"/>
              <a:t>T</a:t>
            </a:r>
            <a:r>
              <a:rPr lang="en-US" altLang="zh-CN" sz="3200" dirty="0" err="1"/>
              <a:t>ech</a:t>
            </a:r>
            <a:r>
              <a:rPr lang="en-US" altLang="zh-CN" sz="3200" dirty="0"/>
              <a:t> stacks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22643116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29</a:t>
            </a:fld>
            <a:endParaRPr lang="de-DE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 flow</a:t>
            </a:r>
            <a:endParaRPr lang="de-DE" sz="3200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10BDDD6D-0B13-5752-BA5E-766EBE3CE290}"/>
              </a:ext>
            </a:extLst>
          </p:cNvPr>
          <p:cNvSpPr txBox="1">
            <a:spLocks/>
          </p:cNvSpPr>
          <p:nvPr/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800" kern="1200" spc="8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627DDD-82B9-48A8-B89B-3940DC576726}" type="datetime1">
              <a:rPr lang="de-DE" altLang="zh-CN" smtClean="0"/>
              <a:pPr/>
              <a:t>31.01.2024</a:t>
            </a:fld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38A7152-C5F9-38E1-E90F-810AB13E6C2A}"/>
              </a:ext>
            </a:extLst>
          </p:cNvPr>
          <p:cNvSpPr txBox="1">
            <a:spLocks/>
          </p:cNvSpPr>
          <p:nvPr/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4C09-65E4-4AD7-8D55-83CBD210ED85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BFD96E6-9135-4797-4ABA-3DCC6CD7835B}"/>
              </a:ext>
            </a:extLst>
          </p:cNvPr>
          <p:cNvSpPr/>
          <p:nvPr/>
        </p:nvSpPr>
        <p:spPr>
          <a:xfrm>
            <a:off x="360000" y="2717012"/>
            <a:ext cx="2136000" cy="34956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CBC690-EE94-E874-185E-DCEF84795136}"/>
              </a:ext>
            </a:extLst>
          </p:cNvPr>
          <p:cNvSpPr txBox="1"/>
          <p:nvPr/>
        </p:nvSpPr>
        <p:spPr>
          <a:xfrm>
            <a:off x="5016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E4925E-D9F9-5A5F-CC81-160D2901BB24}"/>
              </a:ext>
            </a:extLst>
          </p:cNvPr>
          <p:cNvSpPr txBox="1"/>
          <p:nvPr/>
        </p:nvSpPr>
        <p:spPr>
          <a:xfrm>
            <a:off x="9336000" y="210520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664EFF-5823-2E63-6FD8-1F902CA295DC}"/>
              </a:ext>
            </a:extLst>
          </p:cNvPr>
          <p:cNvSpPr txBox="1"/>
          <p:nvPr/>
        </p:nvSpPr>
        <p:spPr>
          <a:xfrm>
            <a:off x="708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A671DE-84E5-DAB1-59F6-511C7FD4A9CE}"/>
              </a:ext>
            </a:extLst>
          </p:cNvPr>
          <p:cNvSpPr txBox="1"/>
          <p:nvPr/>
        </p:nvSpPr>
        <p:spPr>
          <a:xfrm>
            <a:off x="850743" y="283039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MYSQL</a:t>
            </a:r>
            <a:endParaRPr lang="zh-CN" altLang="en-US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B337628-1F4D-FB28-4324-53060A7E1618}"/>
              </a:ext>
            </a:extLst>
          </p:cNvPr>
          <p:cNvSpPr/>
          <p:nvPr/>
        </p:nvSpPr>
        <p:spPr>
          <a:xfrm>
            <a:off x="606101" y="4073006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C42664-489D-24F8-16EB-68A166740769}"/>
              </a:ext>
            </a:extLst>
          </p:cNvPr>
          <p:cNvSpPr/>
          <p:nvPr/>
        </p:nvSpPr>
        <p:spPr>
          <a:xfrm>
            <a:off x="606101" y="4707653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6036A1-C64C-F609-B070-A5007DED59BB}"/>
              </a:ext>
            </a:extLst>
          </p:cNvPr>
          <p:cNvSpPr/>
          <p:nvPr/>
        </p:nvSpPr>
        <p:spPr>
          <a:xfrm>
            <a:off x="597175" y="5319456"/>
            <a:ext cx="1538826" cy="36933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User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A40B6A2-A616-AC93-9BF3-D965C31B4E8E}"/>
              </a:ext>
            </a:extLst>
          </p:cNvPr>
          <p:cNvSpPr/>
          <p:nvPr/>
        </p:nvSpPr>
        <p:spPr>
          <a:xfrm>
            <a:off x="3168035" y="2717014"/>
            <a:ext cx="4751966" cy="1716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784C62B-AFD8-8CB1-5C2D-EF951EA76B1C}"/>
              </a:ext>
            </a:extLst>
          </p:cNvPr>
          <p:cNvSpPr/>
          <p:nvPr/>
        </p:nvSpPr>
        <p:spPr>
          <a:xfrm>
            <a:off x="8731106" y="2609794"/>
            <a:ext cx="1429321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28F5751-7A1F-C83F-674C-F4A80B212040}"/>
              </a:ext>
            </a:extLst>
          </p:cNvPr>
          <p:cNvSpPr/>
          <p:nvPr/>
        </p:nvSpPr>
        <p:spPr>
          <a:xfrm>
            <a:off x="10333078" y="2576322"/>
            <a:ext cx="1245844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CSS3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0B258CE-4765-C8AF-5386-0DD594916CFA}"/>
              </a:ext>
            </a:extLst>
          </p:cNvPr>
          <p:cNvSpPr/>
          <p:nvPr/>
        </p:nvSpPr>
        <p:spPr>
          <a:xfrm>
            <a:off x="8705830" y="3261373"/>
            <a:ext cx="3015165" cy="295129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JavaScript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22018C3-DB19-AF8A-E5D9-9142244DA89A}"/>
              </a:ext>
            </a:extLst>
          </p:cNvPr>
          <p:cNvSpPr/>
          <p:nvPr/>
        </p:nvSpPr>
        <p:spPr>
          <a:xfrm>
            <a:off x="8869220" y="3871457"/>
            <a:ext cx="270970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C801418-0FFF-0593-8889-64076359FB63}"/>
              </a:ext>
            </a:extLst>
          </p:cNvPr>
          <p:cNvSpPr/>
          <p:nvPr/>
        </p:nvSpPr>
        <p:spPr>
          <a:xfrm>
            <a:off x="8881385" y="4377030"/>
            <a:ext cx="2715380" cy="3403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65DD9F3-0683-EE45-E0E8-E1C4414D10B5}"/>
              </a:ext>
            </a:extLst>
          </p:cNvPr>
          <p:cNvSpPr/>
          <p:nvPr/>
        </p:nvSpPr>
        <p:spPr>
          <a:xfrm>
            <a:off x="8881385" y="4834616"/>
            <a:ext cx="2704514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Umi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042BA5C-F51E-4A45-6B57-EFAD1BC2AD68}"/>
              </a:ext>
            </a:extLst>
          </p:cNvPr>
          <p:cNvSpPr/>
          <p:nvPr/>
        </p:nvSpPr>
        <p:spPr>
          <a:xfrm>
            <a:off x="8870519" y="5340815"/>
            <a:ext cx="2710839" cy="380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 Design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32F07F7-F545-F542-B620-4CE659EB22B1}"/>
              </a:ext>
            </a:extLst>
          </p:cNvPr>
          <p:cNvSpPr/>
          <p:nvPr/>
        </p:nvSpPr>
        <p:spPr>
          <a:xfrm>
            <a:off x="3482945" y="3786579"/>
            <a:ext cx="1893056" cy="411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6C76A91-B059-9643-BC9B-573353C06D19}"/>
              </a:ext>
            </a:extLst>
          </p:cNvPr>
          <p:cNvSpPr/>
          <p:nvPr/>
        </p:nvSpPr>
        <p:spPr>
          <a:xfrm>
            <a:off x="3476159" y="3211184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2812259-9609-F140-3819-72E4F7D1A29B}"/>
              </a:ext>
            </a:extLst>
          </p:cNvPr>
          <p:cNvSpPr/>
          <p:nvPr/>
        </p:nvSpPr>
        <p:spPr>
          <a:xfrm>
            <a:off x="5585748" y="3783526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C52B1BA-4C44-F9DB-E2DA-8A04111D0222}"/>
              </a:ext>
            </a:extLst>
          </p:cNvPr>
          <p:cNvSpPr/>
          <p:nvPr/>
        </p:nvSpPr>
        <p:spPr>
          <a:xfrm>
            <a:off x="5585748" y="3275027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1846199-6423-8021-2F7A-FF22BDEBF53A}"/>
              </a:ext>
            </a:extLst>
          </p:cNvPr>
          <p:cNvSpPr/>
          <p:nvPr/>
        </p:nvSpPr>
        <p:spPr>
          <a:xfrm>
            <a:off x="606101" y="3468658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DBAC1C8-55FC-152B-32D8-CE488AAACBA8}"/>
              </a:ext>
            </a:extLst>
          </p:cNvPr>
          <p:cNvSpPr/>
          <p:nvPr/>
        </p:nvSpPr>
        <p:spPr>
          <a:xfrm>
            <a:off x="3166811" y="4613576"/>
            <a:ext cx="4778378" cy="1599097"/>
          </a:xfrm>
          <a:prstGeom prst="roundRect">
            <a:avLst/>
          </a:prstGeom>
          <a:solidFill>
            <a:srgbClr val="D2C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054D420-5C53-A298-EEAE-A4BE0FECB5A6}"/>
              </a:ext>
            </a:extLst>
          </p:cNvPr>
          <p:cNvSpPr/>
          <p:nvPr/>
        </p:nvSpPr>
        <p:spPr>
          <a:xfrm>
            <a:off x="3482945" y="511948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61AAFA5-7A93-5634-7D95-407F0337615C}"/>
              </a:ext>
            </a:extLst>
          </p:cNvPr>
          <p:cNvSpPr/>
          <p:nvPr/>
        </p:nvSpPr>
        <p:spPr>
          <a:xfrm>
            <a:off x="5585748" y="5131756"/>
            <a:ext cx="1950252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6A1DCCA-FFBC-470D-5768-4C107C894984}"/>
              </a:ext>
            </a:extLst>
          </p:cNvPr>
          <p:cNvSpPr/>
          <p:nvPr/>
        </p:nvSpPr>
        <p:spPr>
          <a:xfrm>
            <a:off x="3482944" y="5666080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06D1BC4-6474-F94F-79B6-CF510830E5D3}"/>
              </a:ext>
            </a:extLst>
          </p:cNvPr>
          <p:cNvSpPr/>
          <p:nvPr/>
        </p:nvSpPr>
        <p:spPr>
          <a:xfrm>
            <a:off x="5585747" y="5662345"/>
            <a:ext cx="1950251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Scikit-learn</a:t>
            </a:r>
            <a:endParaRPr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355CB04-2E7A-E400-C07A-EF0C197BEAD9}"/>
              </a:ext>
            </a:extLst>
          </p:cNvPr>
          <p:cNvGrpSpPr/>
          <p:nvPr/>
        </p:nvGrpSpPr>
        <p:grpSpPr>
          <a:xfrm>
            <a:off x="7672554" y="3412446"/>
            <a:ext cx="2472716" cy="403511"/>
            <a:chOff x="7672554" y="3412446"/>
            <a:chExt cx="2472716" cy="403511"/>
          </a:xfrm>
        </p:grpSpPr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5E21836-330E-626E-3B11-AEF6DE9F6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220" y="3412446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2F0A14A-425E-7475-40FF-5976862642EC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1. HTML  Request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35E0D3C-B350-8B55-EAFB-98CACD79B701}"/>
              </a:ext>
            </a:extLst>
          </p:cNvPr>
          <p:cNvGrpSpPr/>
          <p:nvPr/>
        </p:nvGrpSpPr>
        <p:grpSpPr>
          <a:xfrm>
            <a:off x="2117110" y="2943241"/>
            <a:ext cx="2472716" cy="403511"/>
            <a:chOff x="7672554" y="3412446"/>
            <a:chExt cx="2472716" cy="403511"/>
          </a:xfrm>
        </p:grpSpPr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E10A8ECA-C8BD-9ED7-2386-ECBACCCAE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220" y="3412446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5AE66F8-D598-40B9-8094-D3D64696E23B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2. MYSQL Query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2980464-7AC8-DB61-6F82-BE63BF252B1A}"/>
              </a:ext>
            </a:extLst>
          </p:cNvPr>
          <p:cNvGrpSpPr/>
          <p:nvPr/>
        </p:nvGrpSpPr>
        <p:grpSpPr>
          <a:xfrm>
            <a:off x="2148000" y="4727371"/>
            <a:ext cx="2472716" cy="575881"/>
            <a:chOff x="7670751" y="3396665"/>
            <a:chExt cx="2472716" cy="575881"/>
          </a:xfrm>
        </p:grpSpPr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4B6066B-09B9-453E-C29F-6008902280DA}"/>
                </a:ext>
              </a:extLst>
            </p:cNvPr>
            <p:cNvCxnSpPr>
              <a:cxnSpLocks/>
            </p:cNvCxnSpPr>
            <p:nvPr/>
          </p:nvCxnSpPr>
          <p:spPr>
            <a:xfrm>
              <a:off x="7877863" y="3396665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2F25319-D98E-C5EC-9964-878C430756DC}"/>
                </a:ext>
              </a:extLst>
            </p:cNvPr>
            <p:cNvSpPr txBox="1"/>
            <p:nvPr/>
          </p:nvSpPr>
          <p:spPr>
            <a:xfrm>
              <a:off x="7670751" y="3510881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3. Invoke Python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Classifier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54865C1-AC81-9DA2-0C2C-3C8F36F5AA8E}"/>
              </a:ext>
            </a:extLst>
          </p:cNvPr>
          <p:cNvGrpSpPr/>
          <p:nvPr/>
        </p:nvGrpSpPr>
        <p:grpSpPr>
          <a:xfrm>
            <a:off x="2152801" y="5721524"/>
            <a:ext cx="2472716" cy="547710"/>
            <a:chOff x="7672554" y="3452913"/>
            <a:chExt cx="2472716" cy="547710"/>
          </a:xfrm>
        </p:grpSpPr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9F02CE4D-0934-C4D6-2747-26A02CC34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220" y="3452913"/>
              <a:ext cx="927651" cy="77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F9829CC-97D6-C07F-8EA6-C768A4AEB00B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4. Predicted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Breed Class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70FB066-210E-0F50-06EC-3DC242590D67}"/>
              </a:ext>
            </a:extLst>
          </p:cNvPr>
          <p:cNvGrpSpPr/>
          <p:nvPr/>
        </p:nvGrpSpPr>
        <p:grpSpPr>
          <a:xfrm>
            <a:off x="2139944" y="3848920"/>
            <a:ext cx="2472716" cy="556877"/>
            <a:chOff x="7641658" y="3503990"/>
            <a:chExt cx="2472716" cy="556877"/>
          </a:xfrm>
        </p:grpSpPr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52A7D9E6-2B86-4B9B-21D0-DA91CEBD5F39}"/>
                </a:ext>
              </a:extLst>
            </p:cNvPr>
            <p:cNvCxnSpPr>
              <a:cxnSpLocks/>
            </p:cNvCxnSpPr>
            <p:nvPr/>
          </p:nvCxnSpPr>
          <p:spPr>
            <a:xfrm>
              <a:off x="7847154" y="3503990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11A471-B8FC-6ADD-E587-FDF0AF452F25}"/>
                </a:ext>
              </a:extLst>
            </p:cNvPr>
            <p:cNvSpPr txBox="1"/>
            <p:nvPr/>
          </p:nvSpPr>
          <p:spPr>
            <a:xfrm>
              <a:off x="7641658" y="3599202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5. Predicted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Breed Information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4FEFB56-CE46-60F8-51FE-930A04B6C096}"/>
              </a:ext>
            </a:extLst>
          </p:cNvPr>
          <p:cNvGrpSpPr/>
          <p:nvPr/>
        </p:nvGrpSpPr>
        <p:grpSpPr>
          <a:xfrm>
            <a:off x="7714561" y="4242395"/>
            <a:ext cx="2472716" cy="556877"/>
            <a:chOff x="7641658" y="3503990"/>
            <a:chExt cx="2472716" cy="556877"/>
          </a:xfrm>
        </p:grpSpPr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0850A95-020F-EC70-8001-49E32E29E1BB}"/>
                </a:ext>
              </a:extLst>
            </p:cNvPr>
            <p:cNvCxnSpPr>
              <a:cxnSpLocks/>
            </p:cNvCxnSpPr>
            <p:nvPr/>
          </p:nvCxnSpPr>
          <p:spPr>
            <a:xfrm>
              <a:off x="7847154" y="3503990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E1DA115E-5A8B-79FE-074E-AD6DF847BDA9}"/>
                </a:ext>
              </a:extLst>
            </p:cNvPr>
            <p:cNvSpPr txBox="1"/>
            <p:nvPr/>
          </p:nvSpPr>
          <p:spPr>
            <a:xfrm>
              <a:off x="7641658" y="3599202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6. Display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Information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288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9551762-CC1B-4A37-CA6D-07922BD2CE3B}"/>
              </a:ext>
            </a:extLst>
          </p:cNvPr>
          <p:cNvSpPr/>
          <p:nvPr/>
        </p:nvSpPr>
        <p:spPr>
          <a:xfrm>
            <a:off x="476713" y="3550754"/>
            <a:ext cx="304229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COLLECTION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STRUCTURE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26" name="图形 25" descr="程序员">
            <a:extLst>
              <a:ext uri="{FF2B5EF4-FFF2-40B4-BE49-F238E27FC236}">
                <a16:creationId xmlns:a16="http://schemas.microsoft.com/office/drawing/2014/main" id="{5DBD0708-94DD-34B7-B546-3BE0C467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593" y="4725197"/>
            <a:ext cx="914400" cy="9144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7D813606-933E-4301-B31B-C3FC53E5C72D}"/>
              </a:ext>
            </a:extLst>
          </p:cNvPr>
          <p:cNvGrpSpPr/>
          <p:nvPr/>
        </p:nvGrpSpPr>
        <p:grpSpPr>
          <a:xfrm>
            <a:off x="4569691" y="1859550"/>
            <a:ext cx="2160000" cy="1567054"/>
            <a:chOff x="4263215" y="2110331"/>
            <a:chExt cx="2160000" cy="1567054"/>
          </a:xfrm>
        </p:grpSpPr>
        <p:pic>
          <p:nvPicPr>
            <p:cNvPr id="24" name="图形 23" descr="教授">
              <a:extLst>
                <a:ext uri="{FF2B5EF4-FFF2-40B4-BE49-F238E27FC236}">
                  <a16:creationId xmlns:a16="http://schemas.microsoft.com/office/drawing/2014/main" id="{069B1CB8-315D-8A3C-9437-DFB3D9774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2233" y="2110331"/>
              <a:ext cx="914400" cy="9144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A6077EC-5EBD-0A87-072D-FC091E2174AB}"/>
                </a:ext>
              </a:extLst>
            </p:cNvPr>
            <p:cNvSpPr txBox="1"/>
            <p:nvPr/>
          </p:nvSpPr>
          <p:spPr>
            <a:xfrm>
              <a:off x="4263215" y="3031054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Johannes </a:t>
              </a:r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Wowra</a:t>
              </a:r>
              <a:endParaRPr lang="en-US" altLang="zh-CN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Supervisor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6F93BFA3-0432-ABC2-EDB5-89005FAEC360}"/>
              </a:ext>
            </a:extLst>
          </p:cNvPr>
          <p:cNvSpPr txBox="1"/>
          <p:nvPr/>
        </p:nvSpPr>
        <p:spPr>
          <a:xfrm>
            <a:off x="262793" y="5623271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Jian Jiang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0B90ED5-A1CB-54CB-60CB-DE8800CD9AB3}"/>
              </a:ext>
            </a:extLst>
          </p:cNvPr>
          <p:cNvGrpSpPr/>
          <p:nvPr/>
        </p:nvGrpSpPr>
        <p:grpSpPr>
          <a:xfrm>
            <a:off x="1606006" y="4708871"/>
            <a:ext cx="2160000" cy="1300058"/>
            <a:chOff x="1713518" y="4396150"/>
            <a:chExt cx="2160000" cy="1300058"/>
          </a:xfrm>
        </p:grpSpPr>
        <p:pic>
          <p:nvPicPr>
            <p:cNvPr id="27" name="图形 26" descr="程序员">
              <a:extLst>
                <a:ext uri="{FF2B5EF4-FFF2-40B4-BE49-F238E27FC236}">
                  <a16:creationId xmlns:a16="http://schemas.microsoft.com/office/drawing/2014/main" id="{FF41AFAE-A5EA-5DB1-2F4D-039E86ED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D69E5E9-030F-64C2-4C6B-B786E223B095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Haoyue</a:t>
              </a:r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Zhu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4195358-C903-DFC9-9B49-CBC7A500A5E0}"/>
              </a:ext>
            </a:extLst>
          </p:cNvPr>
          <p:cNvGrpSpPr/>
          <p:nvPr/>
        </p:nvGrpSpPr>
        <p:grpSpPr>
          <a:xfrm>
            <a:off x="4317681" y="4725197"/>
            <a:ext cx="2160000" cy="1300058"/>
            <a:chOff x="1713518" y="4396150"/>
            <a:chExt cx="2160000" cy="1300058"/>
          </a:xfrm>
        </p:grpSpPr>
        <p:pic>
          <p:nvPicPr>
            <p:cNvPr id="39" name="图形 38" descr="程序员">
              <a:extLst>
                <a:ext uri="{FF2B5EF4-FFF2-40B4-BE49-F238E27FC236}">
                  <a16:creationId xmlns:a16="http://schemas.microsoft.com/office/drawing/2014/main" id="{071D2218-B5F4-BDC8-932E-91D7939FD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2EA0022-CA38-1A42-76DA-7008C80B4186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Keren Zhou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402CEF4-6888-2128-B14A-08D30A00FB22}"/>
              </a:ext>
            </a:extLst>
          </p:cNvPr>
          <p:cNvGrpSpPr/>
          <p:nvPr/>
        </p:nvGrpSpPr>
        <p:grpSpPr>
          <a:xfrm>
            <a:off x="5737447" y="4692545"/>
            <a:ext cx="2160000" cy="1300058"/>
            <a:chOff x="1713518" y="4396150"/>
            <a:chExt cx="2160000" cy="1300058"/>
          </a:xfrm>
        </p:grpSpPr>
        <p:pic>
          <p:nvPicPr>
            <p:cNvPr id="42" name="图形 41" descr="程序员">
              <a:extLst>
                <a:ext uri="{FF2B5EF4-FFF2-40B4-BE49-F238E27FC236}">
                  <a16:creationId xmlns:a16="http://schemas.microsoft.com/office/drawing/2014/main" id="{421AFE2E-97F1-85E6-745E-1F238197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C491F18-06F3-ABC6-255B-D24D73014740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Ruize Xia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D197F-6E2C-6012-6AB3-B0F7EBA7B009}"/>
              </a:ext>
            </a:extLst>
          </p:cNvPr>
          <p:cNvGrpSpPr/>
          <p:nvPr/>
        </p:nvGrpSpPr>
        <p:grpSpPr>
          <a:xfrm>
            <a:off x="9099619" y="4708871"/>
            <a:ext cx="2160000" cy="1300058"/>
            <a:chOff x="1713518" y="4396150"/>
            <a:chExt cx="2160000" cy="1300058"/>
          </a:xfrm>
        </p:grpSpPr>
        <p:pic>
          <p:nvPicPr>
            <p:cNvPr id="45" name="图形 44" descr="程序员">
              <a:extLst>
                <a:ext uri="{FF2B5EF4-FFF2-40B4-BE49-F238E27FC236}">
                  <a16:creationId xmlns:a16="http://schemas.microsoft.com/office/drawing/2014/main" id="{0929251A-5D6B-7930-2E3C-36EB25086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F08C064-EDA4-04A3-89AF-3C895186A8FC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Xiaoyan</a:t>
              </a:r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Xue</a:t>
              </a:r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1E8C1445-B468-5183-A498-2796E4488459}"/>
              </a:ext>
            </a:extLst>
          </p:cNvPr>
          <p:cNvSpPr/>
          <p:nvPr/>
        </p:nvSpPr>
        <p:spPr>
          <a:xfrm>
            <a:off x="4353211" y="3550754"/>
            <a:ext cx="3339816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TRAINGING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229BCDC-46D2-82AE-E9E4-9141C873C6AF}"/>
              </a:ext>
            </a:extLst>
          </p:cNvPr>
          <p:cNvSpPr/>
          <p:nvPr/>
        </p:nvSpPr>
        <p:spPr>
          <a:xfrm>
            <a:off x="8280612" y="3537760"/>
            <a:ext cx="3632666" cy="420336"/>
          </a:xfrm>
          <a:prstGeom prst="roundRect">
            <a:avLst/>
          </a:prstGeom>
          <a:solidFill>
            <a:srgbClr val="966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 IMPLEMENTATION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19B4639-2FA9-01D0-BCD1-F8208029A5C0}"/>
              </a:ext>
            </a:extLst>
          </p:cNvPr>
          <p:cNvSpPr/>
          <p:nvPr/>
        </p:nvSpPr>
        <p:spPr>
          <a:xfrm>
            <a:off x="476713" y="4192522"/>
            <a:ext cx="304229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 AUGMENTATION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E83BAEE-0BD5-28B0-3905-C75E5B511091}"/>
              </a:ext>
            </a:extLst>
          </p:cNvPr>
          <p:cNvSpPr/>
          <p:nvPr/>
        </p:nvSpPr>
        <p:spPr>
          <a:xfrm>
            <a:off x="4353211" y="4170688"/>
            <a:ext cx="3339816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EVALUATION</a:t>
            </a:r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942D043-20A9-31B1-65C1-C375F1AA869A}"/>
              </a:ext>
            </a:extLst>
          </p:cNvPr>
          <p:cNvSpPr/>
          <p:nvPr/>
        </p:nvSpPr>
        <p:spPr>
          <a:xfrm>
            <a:off x="8280612" y="4155631"/>
            <a:ext cx="3632666" cy="420336"/>
          </a:xfrm>
          <a:prstGeom prst="roundRect">
            <a:avLst/>
          </a:prstGeom>
          <a:solidFill>
            <a:srgbClr val="966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72491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database</a:t>
            </a:r>
            <a:endParaRPr lang="de-DE" sz="32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5033F04-4E0D-556A-CFC0-A922B29B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000" y="2348777"/>
            <a:ext cx="4095750" cy="263842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1BBE61C-3D9E-8C8F-4585-4015B1F68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6000" y="2094083"/>
            <a:ext cx="3848100" cy="1228725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C02E5A4-349B-6C47-6092-BF3004AA0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6000" y="3650286"/>
            <a:ext cx="4086225" cy="204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5589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BACKEND</a:t>
            </a:r>
            <a:endParaRPr lang="de-DE" sz="3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B4C876D-E773-7D26-A552-501C4F58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" y="2433868"/>
            <a:ext cx="5635640" cy="108528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A98826F-8162-1952-9F09-0089B0EC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51" y="3788999"/>
            <a:ext cx="5699366" cy="69520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88C1E6-484A-B934-670C-CB6A1416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" y="4739872"/>
            <a:ext cx="5683526" cy="15776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DF7F671-9D61-2443-A407-0D0BBC2A5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123" y="4044843"/>
            <a:ext cx="5465874" cy="22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3005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frontEND</a:t>
            </a:r>
            <a:endParaRPr lang="de-DE" sz="320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A274F0-AECE-7385-5780-4C631E45962D}"/>
              </a:ext>
            </a:extLst>
          </p:cNvPr>
          <p:cNvSpPr txBox="1">
            <a:spLocks/>
          </p:cNvSpPr>
          <p:nvPr/>
        </p:nvSpPr>
        <p:spPr>
          <a:xfrm>
            <a:off x="1416000" y="2889000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Demo display!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862081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9">
            <a:extLst>
              <a:ext uri="{FF2B5EF4-FFF2-40B4-BE49-F238E27FC236}">
                <a16:creationId xmlns:a16="http://schemas.microsoft.com/office/drawing/2014/main" id="{CE1B08AF-1630-D3E6-7A2B-D855EC020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3600" dirty="0">
                <a:latin typeface="Gabriola" panose="04040605051002020D02" pitchFamily="82" charset="0"/>
              </a:rPr>
              <a:t>Any questions?</a:t>
            </a:r>
            <a:endParaRPr lang="de-DE" altLang="zh-CN" sz="3600" dirty="0">
              <a:latin typeface="Gabriola" panose="04040605051002020D02" pitchFamily="82" charset="0"/>
            </a:endParaRPr>
          </a:p>
          <a:p>
            <a:endParaRPr lang="zh-CN" alt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A274F0-AECE-7385-5780-4C631E45962D}"/>
              </a:ext>
            </a:extLst>
          </p:cNvPr>
          <p:cNvSpPr txBox="1">
            <a:spLocks/>
          </p:cNvSpPr>
          <p:nvPr/>
        </p:nvSpPr>
        <p:spPr>
          <a:xfrm>
            <a:off x="1416000" y="2529000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Thanks for watching!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692467-9291-7D0E-4121-8C92C3E1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  <p:sp>
        <p:nvSpPr>
          <p:cNvPr id="14" name="副标题 5">
            <a:extLst>
              <a:ext uri="{FF2B5EF4-FFF2-40B4-BE49-F238E27FC236}">
                <a16:creationId xmlns:a16="http://schemas.microsoft.com/office/drawing/2014/main" id="{FBF238BD-8AC4-25DD-5995-E13C8491FDB3}"/>
              </a:ext>
            </a:extLst>
          </p:cNvPr>
          <p:cNvSpPr txBox="1">
            <a:spLocks/>
          </p:cNvSpPr>
          <p:nvPr/>
        </p:nvSpPr>
        <p:spPr>
          <a:xfrm>
            <a:off x="1416000" y="4690234"/>
            <a:ext cx="9360000" cy="1468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altLang="zh-CN">
              <a:ea typeface="MS PGothic" panose="020B0600070205080204" pitchFamily="34" charset="-128"/>
            </a:endParaRPr>
          </a:p>
          <a:p>
            <a:r>
              <a:rPr lang="de-DE" altLang="zh-CN">
                <a:ea typeface="MS PGothic" panose="020B0600070205080204" pitchFamily="34" charset="-128"/>
              </a:rPr>
              <a:t>DATA SCIENCE II  /  TU DARMSTADT</a:t>
            </a:r>
            <a:endParaRPr lang="zh-CN" altLang="en-US" dirty="0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2DA5D81F-9F1F-84B3-2491-8A00D52AA324}"/>
              </a:ext>
            </a:extLst>
          </p:cNvPr>
          <p:cNvSpPr txBox="1">
            <a:spLocks/>
          </p:cNvSpPr>
          <p:nvPr/>
        </p:nvSpPr>
        <p:spPr>
          <a:xfrm>
            <a:off x="1956000" y="4858857"/>
            <a:ext cx="8280000" cy="903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715963" algn="r"/>
                <a:tab pos="984250" algn="l"/>
              </a:tabLst>
            </a:pPr>
            <a:r>
              <a:rPr lang="de-DE" dirty="0"/>
              <a:t>	</a:t>
            </a:r>
          </a:p>
          <a:p>
            <a:pPr algn="ctr">
              <a:tabLst>
                <a:tab pos="715963" algn="r"/>
                <a:tab pos="984250" algn="l"/>
              </a:tabLst>
            </a:pPr>
            <a:r>
              <a:rPr lang="de-DE" sz="1600" dirty="0">
                <a:latin typeface="+mn-lt"/>
                <a:ea typeface="MS PGothic" panose="020B0600070205080204" pitchFamily="34" charset="-128"/>
              </a:rPr>
              <a:t>DeadLock</a:t>
            </a:r>
          </a:p>
        </p:txBody>
      </p:sp>
    </p:spTree>
    <p:extLst>
      <p:ext uri="{BB962C8B-B14F-4D97-AF65-F5344CB8AC3E}">
        <p14:creationId xmlns:p14="http://schemas.microsoft.com/office/powerpoint/2010/main" val="85231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67455-8465-203F-D7E1-F3ED7856BA59}"/>
              </a:ext>
            </a:extLst>
          </p:cNvPr>
          <p:cNvSpPr txBox="1"/>
          <p:nvPr/>
        </p:nvSpPr>
        <p:spPr>
          <a:xfrm>
            <a:off x="360000" y="18768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DOGS: MOST POPULAR PETS </a:t>
            </a:r>
            <a:endParaRPr lang="de-DE" altLang="zh-CN" sz="1800" b="1" dirty="0"/>
          </a:p>
        </p:txBody>
      </p:sp>
      <p:pic>
        <p:nvPicPr>
          <p:cNvPr id="2050" name="Picture 2" descr="2024 年宠物拥有量统计">
            <a:extLst>
              <a:ext uri="{FF2B5EF4-FFF2-40B4-BE49-F238E27FC236}">
                <a16:creationId xmlns:a16="http://schemas.microsoft.com/office/drawing/2014/main" id="{D879DBA0-DF85-92CB-8D17-3072DC95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66" y="1111959"/>
            <a:ext cx="3240000" cy="18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D89826F-7660-5727-7813-74CEEC23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2877672"/>
            <a:ext cx="7176007" cy="362032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0742C27-82E8-C170-5CD4-B57D17A717B1}"/>
              </a:ext>
            </a:extLst>
          </p:cNvPr>
          <p:cNvSpPr txBox="1"/>
          <p:nvPr/>
        </p:nvSpPr>
        <p:spPr>
          <a:xfrm>
            <a:off x="360000" y="2349000"/>
            <a:ext cx="445304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Dogs are the most popular pet in the U.S. (65.1 million U.S. households own a dog)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Essential dog expenses cost an average of $1,533 annually.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42% of dog owners got their pets from a store, while 38% of dog owners got their pets from an animal shelter or rescue.</a:t>
            </a:r>
            <a:endParaRPr lang="de-DE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4057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67455-8465-203F-D7E1-F3ED7856BA59}"/>
              </a:ext>
            </a:extLst>
          </p:cNvPr>
          <p:cNvSpPr txBox="1"/>
          <p:nvPr/>
        </p:nvSpPr>
        <p:spPr>
          <a:xfrm>
            <a:off x="360000" y="18768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DOGS BITING: POTENTIAL RISK AROUND YOU</a:t>
            </a:r>
            <a:endParaRPr lang="de-DE" altLang="zh-CN" sz="1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94EB8B-24C8-2E58-1039-0D38EFB9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4" y="3843442"/>
            <a:ext cx="6004523" cy="25462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6F246D-C3BF-6860-7054-9ABD9FDD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750" y="2681284"/>
            <a:ext cx="3691864" cy="37084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7A099C-E0D8-3D8A-6186-64BD53E06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039" y="1360769"/>
            <a:ext cx="2990361" cy="26356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DB4A2D-6936-352D-FA03-EF93DB16B13F}"/>
              </a:ext>
            </a:extLst>
          </p:cNvPr>
          <p:cNvSpPr txBox="1"/>
          <p:nvPr/>
        </p:nvSpPr>
        <p:spPr>
          <a:xfrm>
            <a:off x="287278" y="2351566"/>
            <a:ext cx="6167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Every year, an estimated 4.5 million people are bitten by dogs in the United States.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15.55% of dog bites were committed by stray dogs rather than pets.</a:t>
            </a:r>
          </a:p>
        </p:txBody>
      </p:sp>
    </p:spTree>
    <p:extLst>
      <p:ext uri="{BB962C8B-B14F-4D97-AF65-F5344CB8AC3E}">
        <p14:creationId xmlns:p14="http://schemas.microsoft.com/office/powerpoint/2010/main" val="6431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273BC016-8055-BFCE-B550-E8B161AF421B}"/>
              </a:ext>
            </a:extLst>
          </p:cNvPr>
          <p:cNvSpPr txBox="1">
            <a:spLocks/>
          </p:cNvSpPr>
          <p:nvPr/>
        </p:nvSpPr>
        <p:spPr>
          <a:xfrm>
            <a:off x="336000" y="2207411"/>
            <a:ext cx="10362890" cy="396000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b="1" dirty="0">
                <a:solidFill>
                  <a:schemeClr val="accent4"/>
                </a:solidFill>
              </a:rPr>
              <a:t>What?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200" spc="0" dirty="0">
                <a:solidFill>
                  <a:prstClr val="black"/>
                </a:solidFill>
              </a:rPr>
              <a:t>A </a:t>
            </a:r>
            <a:r>
              <a:rPr kumimoji="0" lang="de-DE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system 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that offers a quick and simple classification tool for breeds of the dogs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r>
              <a:rPr lang="de-DE" altLang="zh-CN" sz="3600" b="1" dirty="0">
                <a:solidFill>
                  <a:schemeClr val="accent4"/>
                </a:solidFill>
              </a:rPr>
              <a:t>Why?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200" spc="0" dirty="0">
                <a:solidFill>
                  <a:prstClr val="black"/>
                </a:solidFill>
              </a:rPr>
              <a:t>Get the breed information as soon as possible to prevent from the dog attack accidents.</a:t>
            </a:r>
            <a:endParaRPr lang="de-DE" sz="2200" spc="0" dirty="0">
              <a:solidFill>
                <a:prstClr val="black"/>
              </a:solidFill>
            </a:endParaRPr>
          </a:p>
          <a:p>
            <a:r>
              <a:rPr lang="de-DE" altLang="zh-CN" sz="3200" b="1" dirty="0">
                <a:solidFill>
                  <a:schemeClr val="accent4"/>
                </a:solidFill>
              </a:rPr>
              <a:t>Whom?</a:t>
            </a:r>
          </a:p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Dog owners that not sure the breeds of their dogs.</a:t>
            </a:r>
          </a:p>
          <a:p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Anyone who finds a dog nearby and worries about the potential risk of biting.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altLang="zh-CN" sz="32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de-DE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00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>
            <a:extLst>
              <a:ext uri="{FF2B5EF4-FFF2-40B4-BE49-F238E27FC236}">
                <a16:creationId xmlns:a16="http://schemas.microsoft.com/office/drawing/2014/main" id="{15C06244-48AC-8BB0-6690-790FB275A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en-US" altLang="zh-CN" dirty="0" err="1"/>
              <a:t>Haoyue</a:t>
            </a:r>
            <a:r>
              <a:rPr lang="en-US" altLang="zh-CN" dirty="0"/>
              <a:t> Zhu</a:t>
            </a:r>
          </a:p>
          <a:p>
            <a:r>
              <a:rPr lang="en-US" altLang="zh-CN" dirty="0"/>
              <a:t>Jian Jiang</a:t>
            </a:r>
          </a:p>
          <a:p>
            <a:endParaRPr lang="de-DE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94462-2412-2CBF-08E3-6490A625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1B71D-9E11-BD0D-8FAF-FBEE6CEE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1BE38F-0014-E1DF-2544-9B18E9CBF8F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84179F6-C74E-787F-0C9E-3CEC8AA4E318}"/>
              </a:ext>
            </a:extLst>
          </p:cNvPr>
          <p:cNvSpPr txBox="1">
            <a:spLocks/>
          </p:cNvSpPr>
          <p:nvPr/>
        </p:nvSpPr>
        <p:spPr>
          <a:xfrm>
            <a:off x="1350968" y="2709000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DATA COLLECTION &amp; </a:t>
            </a:r>
            <a:r>
              <a:rPr lang="de-DE" altLang="zh-CN" dirty="0"/>
              <a:t>Augmentation</a:t>
            </a:r>
            <a:endParaRPr lang="de-DE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906A33-A443-FC96-A5C6-0014945F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769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0602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collection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07" y="253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de-DE" sz="3200" b="1" dirty="0">
                <a:solidFill>
                  <a:schemeClr val="accent4"/>
                </a:solidFill>
              </a:rPr>
              <a:t>O</a:t>
            </a:r>
            <a:r>
              <a:rPr lang="en-US" altLang="zh-CN" sz="3200" b="1" dirty="0" err="1">
                <a:solidFill>
                  <a:schemeClr val="accent4"/>
                </a:solidFill>
              </a:rPr>
              <a:t>riginal</a:t>
            </a:r>
            <a:r>
              <a:rPr lang="de-DE" sz="3200" b="1" dirty="0">
                <a:solidFill>
                  <a:schemeClr val="accent4"/>
                </a:solidFill>
              </a:rPr>
              <a:t> Dataset: Stanford Dogs Dataset</a:t>
            </a:r>
          </a:p>
          <a:p>
            <a:pPr algn="l"/>
            <a:r>
              <a:rPr lang="en-US" sz="2800" b="1" dirty="0"/>
              <a:t>Images of 120 breeds of dogs from around the world. </a:t>
            </a:r>
            <a:endParaRPr lang="de-DE" sz="2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Number of categories: 120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~150 images per 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Total images: 20,580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Annotations: Class labels, Bounding boxes</a:t>
            </a:r>
            <a:endParaRPr lang="de-DE" sz="20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61EA41-2C50-5264-9CD3-6B91FBED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2" y="3789000"/>
            <a:ext cx="49720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65" y="9090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5" y="235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solidFill>
                  <a:schemeClr val="accent4"/>
                </a:solidFill>
              </a:rPr>
              <a:t>· </a:t>
            </a:r>
            <a:r>
              <a:rPr lang="de-DE" sz="3200" b="1" dirty="0">
                <a:solidFill>
                  <a:schemeClr val="accent4"/>
                </a:solidFill>
              </a:rPr>
              <a:t>Why?</a:t>
            </a:r>
          </a:p>
          <a:p>
            <a:pPr algn="l"/>
            <a:r>
              <a:rPr lang="de-DE" sz="2400" b="1" dirty="0"/>
              <a:t>Data augmentation can improve the generalization and robustness of the deep learning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· </a:t>
            </a:r>
            <a:r>
              <a:rPr lang="de-DE" altLang="zh-CN" sz="3200" b="1" dirty="0">
                <a:solidFill>
                  <a:schemeClr val="accent4"/>
                </a:solidFill>
                <a:latin typeface="Arial"/>
              </a:rPr>
              <a:t>How</a:t>
            </a:r>
            <a:r>
              <a:rPr kumimoji="0" lang="de-DE" altLang="zh-CN" sz="32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algn="l"/>
            <a:r>
              <a:rPr lang="de-DE" sz="2400" b="1" dirty="0"/>
              <a:t>We can apply various transformations to the existing images.</a:t>
            </a:r>
          </a:p>
          <a:p>
            <a:pPr algn="l"/>
            <a:r>
              <a:rPr lang="de-DE" sz="2400" b="1" dirty="0"/>
              <a:t>Rotation, Flip, Contrast Adjustment, Color Jittering, Gaussian Noise, Sharpen...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31.01.2024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</p:spTree>
    <p:extLst>
      <p:ext uri="{BB962C8B-B14F-4D97-AF65-F5344CB8AC3E}">
        <p14:creationId xmlns:p14="http://schemas.microsoft.com/office/powerpoint/2010/main" val="73854504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1145</Words>
  <Application>Microsoft Office PowerPoint</Application>
  <PresentationFormat>宽屏</PresentationFormat>
  <Paragraphs>349</Paragraphs>
  <Slides>33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2" baseType="lpstr">
      <vt:lpstr>Inter</vt:lpstr>
      <vt:lpstr>MS PGothic</vt:lpstr>
      <vt:lpstr>Arial</vt:lpstr>
      <vt:lpstr>Arial Black</vt:lpstr>
      <vt:lpstr>Calibri</vt:lpstr>
      <vt:lpstr>Cambria Math</vt:lpstr>
      <vt:lpstr>Gabriola</vt:lpstr>
      <vt:lpstr>Wingdings</vt:lpstr>
      <vt:lpstr>Template</vt:lpstr>
      <vt:lpstr>Puppy master</vt:lpstr>
      <vt:lpstr>Contents</vt:lpstr>
      <vt:lpstr>Team STRUCTURE</vt:lpstr>
      <vt:lpstr>Project overview</vt:lpstr>
      <vt:lpstr>Project overview</vt:lpstr>
      <vt:lpstr>Project overview</vt:lpstr>
      <vt:lpstr>PowerPoint 演示文稿</vt:lpstr>
      <vt:lpstr>Data collection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Data Augmentation</vt:lpstr>
      <vt:lpstr>Model training &amp; evaluation</vt:lpstr>
      <vt:lpstr>PowerPoint 演示文稿</vt:lpstr>
      <vt:lpstr>What is resnet</vt:lpstr>
      <vt:lpstr>Why Resnet50</vt:lpstr>
      <vt:lpstr>Work flow</vt:lpstr>
      <vt:lpstr>Building a Model </vt:lpstr>
      <vt:lpstr>TRAINING</vt:lpstr>
      <vt:lpstr>Visualizing The Metrics Curves </vt:lpstr>
      <vt:lpstr>Visualizing The Metrics Curves</vt:lpstr>
      <vt:lpstr>Prediction </vt:lpstr>
      <vt:lpstr>Prediction</vt:lpstr>
      <vt:lpstr>PowerPoint 演示文稿</vt:lpstr>
      <vt:lpstr>Project structure</vt:lpstr>
      <vt:lpstr>Project structure</vt:lpstr>
      <vt:lpstr>Project structure</vt:lpstr>
      <vt:lpstr>Project structure</vt:lpstr>
      <vt:lpstr>Project structure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2023-05-22T13:05:43Z</dcterms:created>
  <dcterms:modified xsi:type="dcterms:W3CDTF">2024-01-31T21:01:15Z</dcterms:modified>
</cp:coreProperties>
</file>